
<file path=[Content_Types].xml><?xml version="1.0" encoding="utf-8"?>
<Types xmlns="http://schemas.openxmlformats.org/package/2006/content-types">
  <Default Extension="png" ContentType="image/png"/>
  <Default Extension="svg" ContentType="image/svg+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1.xml" ContentType="application/vnd.openxmlformats-officedocument.presentationml.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comment2.xml" ContentType="application/vnd.openxmlformats-officedocument.presentationml.comments+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0"/>
  </p:notesMasterIdLst>
  <p:sldIdLst>
    <p:sldId id="326" r:id="rId3"/>
    <p:sldId id="347" r:id="rId4"/>
    <p:sldId id="348" r:id="rId5"/>
    <p:sldId id="324" r:id="rId6"/>
    <p:sldId id="349" r:id="rId7"/>
    <p:sldId id="350" r:id="rId8"/>
    <p:sldId id="329" r:id="rId9"/>
    <p:sldId id="331" r:id="rId10"/>
    <p:sldId id="332" r:id="rId11"/>
    <p:sldId id="294" r:id="rId12"/>
    <p:sldId id="352" r:id="rId13"/>
    <p:sldId id="351" r:id="rId14"/>
    <p:sldId id="353" r:id="rId15"/>
    <p:sldId id="354" r:id="rId16"/>
    <p:sldId id="340" r:id="rId17"/>
    <p:sldId id="341" r:id="rId18"/>
    <p:sldId id="355" r:id="rId19"/>
    <p:sldId id="344" r:id="rId20"/>
    <p:sldId id="336" r:id="rId21"/>
    <p:sldId id="334" r:id="rId22"/>
    <p:sldId id="335" r:id="rId23"/>
    <p:sldId id="356" r:id="rId24"/>
    <p:sldId id="343" r:id="rId25"/>
    <p:sldId id="345" r:id="rId26"/>
    <p:sldId id="320" r:id="rId27"/>
    <p:sldId id="357" r:id="rId28"/>
    <p:sldId id="358" r:id="rId29"/>
    <p:sldId id="299" r:id="rId30"/>
    <p:sldId id="330" r:id="rId31"/>
    <p:sldId id="297" r:id="rId32"/>
    <p:sldId id="318" r:id="rId33"/>
    <p:sldId id="321" r:id="rId34"/>
    <p:sldId id="338" r:id="rId35"/>
    <p:sldId id="339" r:id="rId36"/>
    <p:sldId id="310" r:id="rId37"/>
    <p:sldId id="323" r:id="rId38"/>
    <p:sldId id="346" r:id="rId3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mberly Shockley" initials="KS" lastIdx="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p:scale>
          <a:sx n="79" d="100"/>
          <a:sy n="79" d="100"/>
        </p:scale>
        <p:origin x="-103" y="-163"/>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0-29T11:16:29.052" idx="2">
    <p:pos x="10" y="10"/>
    <p:text>add bullet on 4-5 years of your contributions</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9-10-29T11:18:41.658" idx="3">
    <p:pos x="10" y="10"/>
    <p:text>This slide needs information on the downward adjustment from 62</p:text>
    <p:extLst>
      <p:ext uri="{C676402C-5697-4E1C-873F-D02D1690AC5C}">
        <p15:threadingInfo xmlns:p15="http://schemas.microsoft.com/office/powerpoint/2012/main" timeZoneBias="240"/>
      </p:ext>
    </p:extLst>
  </p:cm>
</p:cmLst>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7C17F17-3BC5-4C79-8A76-3285119200EE}" type="doc">
      <dgm:prSet loTypeId="urn:microsoft.com/office/officeart/2008/layout/LinedList" loCatId="list" qsTypeId="urn:microsoft.com/office/officeart/2005/8/quickstyle/simple5" qsCatId="simple" csTypeId="urn:microsoft.com/office/officeart/2005/8/colors/accent3_2" csCatId="accent3" phldr="1"/>
      <dgm:spPr/>
      <dgm:t>
        <a:bodyPr/>
        <a:lstStyle/>
        <a:p>
          <a:endParaRPr lang="en-US"/>
        </a:p>
      </dgm:t>
    </dgm:pt>
    <dgm:pt modelId="{FEB3AF27-E3C5-477A-832C-A37D5A983C89}">
      <dgm:prSet custT="1"/>
      <dgm:spPr/>
      <dgm:t>
        <a:bodyPr/>
        <a:lstStyle/>
        <a:p>
          <a:r>
            <a:rPr lang="en-US" sz="1800" b="1" dirty="0"/>
            <a:t>Employees who contribute to both the pension and 401(a) contribute 3.75% of their salary to the pension and are currently accruing 1%/year</a:t>
          </a:r>
        </a:p>
      </dgm:t>
    </dgm:pt>
    <dgm:pt modelId="{ACD8D47B-5C02-4D5D-B778-DFDFC24613BE}" type="parTrans" cxnId="{BA751F10-E626-48E2-9C2E-F27FA74FBFF1}">
      <dgm:prSet/>
      <dgm:spPr/>
      <dgm:t>
        <a:bodyPr/>
        <a:lstStyle/>
        <a:p>
          <a:endParaRPr lang="en-US"/>
        </a:p>
      </dgm:t>
    </dgm:pt>
    <dgm:pt modelId="{3D568FCF-80D0-4351-874D-525F3845CD7E}" type="sibTrans" cxnId="{BA751F10-E626-48E2-9C2E-F27FA74FBFF1}">
      <dgm:prSet/>
      <dgm:spPr/>
      <dgm:t>
        <a:bodyPr/>
        <a:lstStyle/>
        <a:p>
          <a:endParaRPr lang="en-US"/>
        </a:p>
      </dgm:t>
    </dgm:pt>
    <dgm:pt modelId="{045B2E45-AE7F-4912-BB5B-AEADA6AA3D81}">
      <dgm:prSet custT="1"/>
      <dgm:spPr/>
      <dgm:t>
        <a:bodyPr/>
        <a:lstStyle/>
        <a:p>
          <a:r>
            <a:rPr lang="en-US" sz="1800" b="1" dirty="0"/>
            <a:t>Employees who have stopped contributing to the 401(a) contribute 11% of their salary to the pension and are currently accruing 2%/year</a:t>
          </a:r>
        </a:p>
      </dgm:t>
    </dgm:pt>
    <dgm:pt modelId="{C60EBE20-7C9A-46FF-B619-4D55FE7BFB1F}" type="parTrans" cxnId="{C0477B20-887B-4030-B102-B9C6EFD07F28}">
      <dgm:prSet/>
      <dgm:spPr/>
      <dgm:t>
        <a:bodyPr/>
        <a:lstStyle/>
        <a:p>
          <a:endParaRPr lang="en-US"/>
        </a:p>
      </dgm:t>
    </dgm:pt>
    <dgm:pt modelId="{3920DDDF-FEE1-4E82-B770-467C7DC5F758}" type="sibTrans" cxnId="{C0477B20-887B-4030-B102-B9C6EFD07F28}">
      <dgm:prSet/>
      <dgm:spPr/>
      <dgm:t>
        <a:bodyPr/>
        <a:lstStyle/>
        <a:p>
          <a:endParaRPr lang="en-US"/>
        </a:p>
      </dgm:t>
    </dgm:pt>
    <dgm:pt modelId="{34B0EC5C-5F42-487C-BAB1-550828B00A24}">
      <dgm:prSet custT="1"/>
      <dgm:spPr/>
      <dgm:t>
        <a:bodyPr/>
        <a:lstStyle/>
        <a:p>
          <a:r>
            <a:rPr lang="en-US" sz="1800" dirty="0"/>
            <a:t>You are eligible to receive a pension after 5 years of contributing service and meeting the required minimum age</a:t>
          </a:r>
        </a:p>
      </dgm:t>
    </dgm:pt>
    <dgm:pt modelId="{3C7690AF-1F0F-498E-94B0-39602B85BC95}" type="parTrans" cxnId="{BF92E326-2D55-4A2A-A47D-4DF69ADF1797}">
      <dgm:prSet/>
      <dgm:spPr/>
      <dgm:t>
        <a:bodyPr/>
        <a:lstStyle/>
        <a:p>
          <a:endParaRPr lang="en-US"/>
        </a:p>
      </dgm:t>
    </dgm:pt>
    <dgm:pt modelId="{7ABD6456-58AF-4DD8-98E4-E92D884B7050}" type="sibTrans" cxnId="{BF92E326-2D55-4A2A-A47D-4DF69ADF1797}">
      <dgm:prSet/>
      <dgm:spPr/>
      <dgm:t>
        <a:bodyPr/>
        <a:lstStyle/>
        <a:p>
          <a:endParaRPr lang="en-US"/>
        </a:p>
      </dgm:t>
    </dgm:pt>
    <dgm:pt modelId="{F8ED3ED8-EFA1-45BA-8E14-CB4E384F5797}">
      <dgm:prSet custT="1"/>
      <dgm:spPr/>
      <dgm:t>
        <a:bodyPr/>
        <a:lstStyle/>
        <a:p>
          <a:r>
            <a:rPr lang="en-US" sz="1800" dirty="0"/>
            <a:t>You are able to take a refund of your contributions at any time after leaving ERSRI-covered service – this waives your right to a pension</a:t>
          </a:r>
        </a:p>
      </dgm:t>
    </dgm:pt>
    <dgm:pt modelId="{E92BE7F5-41F2-4913-A69C-539E72EE9239}" type="parTrans" cxnId="{2A293EAD-1AB7-43DB-8039-40D4D65F3798}">
      <dgm:prSet/>
      <dgm:spPr/>
      <dgm:t>
        <a:bodyPr/>
        <a:lstStyle/>
        <a:p>
          <a:endParaRPr lang="en-US"/>
        </a:p>
      </dgm:t>
    </dgm:pt>
    <dgm:pt modelId="{E844B60A-A951-4C22-9AE9-81D818FF4449}" type="sibTrans" cxnId="{2A293EAD-1AB7-43DB-8039-40D4D65F3798}">
      <dgm:prSet/>
      <dgm:spPr/>
      <dgm:t>
        <a:bodyPr/>
        <a:lstStyle/>
        <a:p>
          <a:endParaRPr lang="en-US"/>
        </a:p>
      </dgm:t>
    </dgm:pt>
    <dgm:pt modelId="{E62E1EF0-8B89-4A4E-8DA5-6153E4ECD3BE}">
      <dgm:prSet custT="1"/>
      <dgm:spPr/>
      <dgm:t>
        <a:bodyPr/>
        <a:lstStyle/>
        <a:p>
          <a:r>
            <a:rPr lang="en-US" sz="1800" dirty="0"/>
            <a:t>Contributions to the pension do not have any market fluctuation, so you will always be refunded the exact amount you contributed if you choose not to take a pension</a:t>
          </a:r>
        </a:p>
      </dgm:t>
    </dgm:pt>
    <dgm:pt modelId="{8B94DAE9-F3AD-4CF1-88F0-5A5FCA12AC05}" type="parTrans" cxnId="{90E16163-1A0F-418D-BF38-335BD8F5FC49}">
      <dgm:prSet/>
      <dgm:spPr/>
      <dgm:t>
        <a:bodyPr/>
        <a:lstStyle/>
        <a:p>
          <a:endParaRPr lang="en-US"/>
        </a:p>
      </dgm:t>
    </dgm:pt>
    <dgm:pt modelId="{1A07C62F-437F-41FF-8BF0-233983896F1B}" type="sibTrans" cxnId="{90E16163-1A0F-418D-BF38-335BD8F5FC49}">
      <dgm:prSet/>
      <dgm:spPr/>
      <dgm:t>
        <a:bodyPr/>
        <a:lstStyle/>
        <a:p>
          <a:endParaRPr lang="en-US"/>
        </a:p>
      </dgm:t>
    </dgm:pt>
    <dgm:pt modelId="{AD474E36-3F89-4044-A88B-5F3D3B6A327A}" type="pres">
      <dgm:prSet presAssocID="{17C17F17-3BC5-4C79-8A76-3285119200EE}" presName="vert0" presStyleCnt="0">
        <dgm:presLayoutVars>
          <dgm:dir/>
          <dgm:animOne val="branch"/>
          <dgm:animLvl val="lvl"/>
        </dgm:presLayoutVars>
      </dgm:prSet>
      <dgm:spPr/>
      <dgm:t>
        <a:bodyPr/>
        <a:lstStyle/>
        <a:p>
          <a:endParaRPr lang="en-US"/>
        </a:p>
      </dgm:t>
    </dgm:pt>
    <dgm:pt modelId="{C2D6D7EB-5098-402D-AB67-59798491D647}" type="pres">
      <dgm:prSet presAssocID="{FEB3AF27-E3C5-477A-832C-A37D5A983C89}" presName="thickLine" presStyleLbl="alignNode1" presStyleIdx="0" presStyleCnt="5"/>
      <dgm:spPr/>
    </dgm:pt>
    <dgm:pt modelId="{4B09C46E-CF88-4415-8690-62173E419AB7}" type="pres">
      <dgm:prSet presAssocID="{FEB3AF27-E3C5-477A-832C-A37D5A983C89}" presName="horz1" presStyleCnt="0"/>
      <dgm:spPr/>
    </dgm:pt>
    <dgm:pt modelId="{73F96338-8C5B-4801-B538-F3BFE48440B6}" type="pres">
      <dgm:prSet presAssocID="{FEB3AF27-E3C5-477A-832C-A37D5A983C89}" presName="tx1" presStyleLbl="revTx" presStyleIdx="0" presStyleCnt="5"/>
      <dgm:spPr/>
      <dgm:t>
        <a:bodyPr/>
        <a:lstStyle/>
        <a:p>
          <a:endParaRPr lang="en-US"/>
        </a:p>
      </dgm:t>
    </dgm:pt>
    <dgm:pt modelId="{447177D2-7181-40F0-AA0C-9229A92808DE}" type="pres">
      <dgm:prSet presAssocID="{FEB3AF27-E3C5-477A-832C-A37D5A983C89}" presName="vert1" presStyleCnt="0"/>
      <dgm:spPr/>
    </dgm:pt>
    <dgm:pt modelId="{6A557506-77F0-4982-AD6F-9D2F357645B4}" type="pres">
      <dgm:prSet presAssocID="{045B2E45-AE7F-4912-BB5B-AEADA6AA3D81}" presName="thickLine" presStyleLbl="alignNode1" presStyleIdx="1" presStyleCnt="5"/>
      <dgm:spPr/>
    </dgm:pt>
    <dgm:pt modelId="{ACF4E428-17D0-40C2-9777-5BE4E487D68B}" type="pres">
      <dgm:prSet presAssocID="{045B2E45-AE7F-4912-BB5B-AEADA6AA3D81}" presName="horz1" presStyleCnt="0"/>
      <dgm:spPr/>
    </dgm:pt>
    <dgm:pt modelId="{05E6A9AF-8F81-44EF-B456-D3224B1196B6}" type="pres">
      <dgm:prSet presAssocID="{045B2E45-AE7F-4912-BB5B-AEADA6AA3D81}" presName="tx1" presStyleLbl="revTx" presStyleIdx="1" presStyleCnt="5"/>
      <dgm:spPr/>
      <dgm:t>
        <a:bodyPr/>
        <a:lstStyle/>
        <a:p>
          <a:endParaRPr lang="en-US"/>
        </a:p>
      </dgm:t>
    </dgm:pt>
    <dgm:pt modelId="{A6EF85DF-A3C6-4FC8-8A64-8C524D46701D}" type="pres">
      <dgm:prSet presAssocID="{045B2E45-AE7F-4912-BB5B-AEADA6AA3D81}" presName="vert1" presStyleCnt="0"/>
      <dgm:spPr/>
    </dgm:pt>
    <dgm:pt modelId="{D020C1EB-19D5-4672-89E9-B2DCDCC8F89E}" type="pres">
      <dgm:prSet presAssocID="{34B0EC5C-5F42-487C-BAB1-550828B00A24}" presName="thickLine" presStyleLbl="alignNode1" presStyleIdx="2" presStyleCnt="5"/>
      <dgm:spPr/>
    </dgm:pt>
    <dgm:pt modelId="{64A744B0-5F1A-402C-BE47-A53941619440}" type="pres">
      <dgm:prSet presAssocID="{34B0EC5C-5F42-487C-BAB1-550828B00A24}" presName="horz1" presStyleCnt="0"/>
      <dgm:spPr/>
    </dgm:pt>
    <dgm:pt modelId="{6AD80B41-6CBD-492E-9639-CBB6BC1322D1}" type="pres">
      <dgm:prSet presAssocID="{34B0EC5C-5F42-487C-BAB1-550828B00A24}" presName="tx1" presStyleLbl="revTx" presStyleIdx="2" presStyleCnt="5"/>
      <dgm:spPr/>
      <dgm:t>
        <a:bodyPr/>
        <a:lstStyle/>
        <a:p>
          <a:endParaRPr lang="en-US"/>
        </a:p>
      </dgm:t>
    </dgm:pt>
    <dgm:pt modelId="{263B3261-EFD7-4BE9-93F3-FB63F9A32A5F}" type="pres">
      <dgm:prSet presAssocID="{34B0EC5C-5F42-487C-BAB1-550828B00A24}" presName="vert1" presStyleCnt="0"/>
      <dgm:spPr/>
    </dgm:pt>
    <dgm:pt modelId="{F3E4CF64-05B7-4DA0-B4C6-E5E9DF93D553}" type="pres">
      <dgm:prSet presAssocID="{F8ED3ED8-EFA1-45BA-8E14-CB4E384F5797}" presName="thickLine" presStyleLbl="alignNode1" presStyleIdx="3" presStyleCnt="5"/>
      <dgm:spPr/>
    </dgm:pt>
    <dgm:pt modelId="{9E2B5EFC-F46F-4A25-B519-5E9F9077221B}" type="pres">
      <dgm:prSet presAssocID="{F8ED3ED8-EFA1-45BA-8E14-CB4E384F5797}" presName="horz1" presStyleCnt="0"/>
      <dgm:spPr/>
    </dgm:pt>
    <dgm:pt modelId="{7752D3CF-86C7-459B-AABE-1CAC6787CC69}" type="pres">
      <dgm:prSet presAssocID="{F8ED3ED8-EFA1-45BA-8E14-CB4E384F5797}" presName="tx1" presStyleLbl="revTx" presStyleIdx="3" presStyleCnt="5"/>
      <dgm:spPr/>
      <dgm:t>
        <a:bodyPr/>
        <a:lstStyle/>
        <a:p>
          <a:endParaRPr lang="en-US"/>
        </a:p>
      </dgm:t>
    </dgm:pt>
    <dgm:pt modelId="{15E19E27-B04D-4FFE-8EC3-366993A373AF}" type="pres">
      <dgm:prSet presAssocID="{F8ED3ED8-EFA1-45BA-8E14-CB4E384F5797}" presName="vert1" presStyleCnt="0"/>
      <dgm:spPr/>
    </dgm:pt>
    <dgm:pt modelId="{25AF2065-9217-4484-8749-A2618C91534D}" type="pres">
      <dgm:prSet presAssocID="{E62E1EF0-8B89-4A4E-8DA5-6153E4ECD3BE}" presName="thickLine" presStyleLbl="alignNode1" presStyleIdx="4" presStyleCnt="5"/>
      <dgm:spPr/>
    </dgm:pt>
    <dgm:pt modelId="{5F6F7038-9EDB-40F6-92C4-B0284FD188BB}" type="pres">
      <dgm:prSet presAssocID="{E62E1EF0-8B89-4A4E-8DA5-6153E4ECD3BE}" presName="horz1" presStyleCnt="0"/>
      <dgm:spPr/>
    </dgm:pt>
    <dgm:pt modelId="{94C20135-338B-47A9-9AD5-F12CC0120D48}" type="pres">
      <dgm:prSet presAssocID="{E62E1EF0-8B89-4A4E-8DA5-6153E4ECD3BE}" presName="tx1" presStyleLbl="revTx" presStyleIdx="4" presStyleCnt="5"/>
      <dgm:spPr/>
      <dgm:t>
        <a:bodyPr/>
        <a:lstStyle/>
        <a:p>
          <a:endParaRPr lang="en-US"/>
        </a:p>
      </dgm:t>
    </dgm:pt>
    <dgm:pt modelId="{17D73FB1-9CD0-4BCC-88BA-AD20C1708F06}" type="pres">
      <dgm:prSet presAssocID="{E62E1EF0-8B89-4A4E-8DA5-6153E4ECD3BE}" presName="vert1" presStyleCnt="0"/>
      <dgm:spPr/>
    </dgm:pt>
  </dgm:ptLst>
  <dgm:cxnLst>
    <dgm:cxn modelId="{BF92E326-2D55-4A2A-A47D-4DF69ADF1797}" srcId="{17C17F17-3BC5-4C79-8A76-3285119200EE}" destId="{34B0EC5C-5F42-487C-BAB1-550828B00A24}" srcOrd="2" destOrd="0" parTransId="{3C7690AF-1F0F-498E-94B0-39602B85BC95}" sibTransId="{7ABD6456-58AF-4DD8-98E4-E92D884B7050}"/>
    <dgm:cxn modelId="{2FBF2C46-137E-4DF7-9078-6C96201132CA}" type="presOf" srcId="{17C17F17-3BC5-4C79-8A76-3285119200EE}" destId="{AD474E36-3F89-4044-A88B-5F3D3B6A327A}" srcOrd="0" destOrd="0" presId="urn:microsoft.com/office/officeart/2008/layout/LinedList"/>
    <dgm:cxn modelId="{C0477B20-887B-4030-B102-B9C6EFD07F28}" srcId="{17C17F17-3BC5-4C79-8A76-3285119200EE}" destId="{045B2E45-AE7F-4912-BB5B-AEADA6AA3D81}" srcOrd="1" destOrd="0" parTransId="{C60EBE20-7C9A-46FF-B619-4D55FE7BFB1F}" sibTransId="{3920DDDF-FEE1-4E82-B770-467C7DC5F758}"/>
    <dgm:cxn modelId="{3AB0DB7C-1976-4E59-B090-A88177C15200}" type="presOf" srcId="{E62E1EF0-8B89-4A4E-8DA5-6153E4ECD3BE}" destId="{94C20135-338B-47A9-9AD5-F12CC0120D48}" srcOrd="0" destOrd="0" presId="urn:microsoft.com/office/officeart/2008/layout/LinedList"/>
    <dgm:cxn modelId="{1E950E8D-7FB8-4F04-A0C1-488687F25E39}" type="presOf" srcId="{F8ED3ED8-EFA1-45BA-8E14-CB4E384F5797}" destId="{7752D3CF-86C7-459B-AABE-1CAC6787CC69}" srcOrd="0" destOrd="0" presId="urn:microsoft.com/office/officeart/2008/layout/LinedList"/>
    <dgm:cxn modelId="{FD20704B-D443-4014-84F3-4EDCB849F3A2}" type="presOf" srcId="{FEB3AF27-E3C5-477A-832C-A37D5A983C89}" destId="{73F96338-8C5B-4801-B538-F3BFE48440B6}" srcOrd="0" destOrd="0" presId="urn:microsoft.com/office/officeart/2008/layout/LinedList"/>
    <dgm:cxn modelId="{86582369-3694-47D7-8650-9D87FFD8C22A}" type="presOf" srcId="{045B2E45-AE7F-4912-BB5B-AEADA6AA3D81}" destId="{05E6A9AF-8F81-44EF-B456-D3224B1196B6}" srcOrd="0" destOrd="0" presId="urn:microsoft.com/office/officeart/2008/layout/LinedList"/>
    <dgm:cxn modelId="{BA751F10-E626-48E2-9C2E-F27FA74FBFF1}" srcId="{17C17F17-3BC5-4C79-8A76-3285119200EE}" destId="{FEB3AF27-E3C5-477A-832C-A37D5A983C89}" srcOrd="0" destOrd="0" parTransId="{ACD8D47B-5C02-4D5D-B778-DFDFC24613BE}" sibTransId="{3D568FCF-80D0-4351-874D-525F3845CD7E}"/>
    <dgm:cxn modelId="{90E16163-1A0F-418D-BF38-335BD8F5FC49}" srcId="{17C17F17-3BC5-4C79-8A76-3285119200EE}" destId="{E62E1EF0-8B89-4A4E-8DA5-6153E4ECD3BE}" srcOrd="4" destOrd="0" parTransId="{8B94DAE9-F3AD-4CF1-88F0-5A5FCA12AC05}" sibTransId="{1A07C62F-437F-41FF-8BF0-233983896F1B}"/>
    <dgm:cxn modelId="{7BD515BA-C8BC-444C-91C6-7FCEE09E5860}" type="presOf" srcId="{34B0EC5C-5F42-487C-BAB1-550828B00A24}" destId="{6AD80B41-6CBD-492E-9639-CBB6BC1322D1}" srcOrd="0" destOrd="0" presId="urn:microsoft.com/office/officeart/2008/layout/LinedList"/>
    <dgm:cxn modelId="{2A293EAD-1AB7-43DB-8039-40D4D65F3798}" srcId="{17C17F17-3BC5-4C79-8A76-3285119200EE}" destId="{F8ED3ED8-EFA1-45BA-8E14-CB4E384F5797}" srcOrd="3" destOrd="0" parTransId="{E92BE7F5-41F2-4913-A69C-539E72EE9239}" sibTransId="{E844B60A-A951-4C22-9AE9-81D818FF4449}"/>
    <dgm:cxn modelId="{642D5A87-1729-4057-B839-51C67B84BBC5}" type="presParOf" srcId="{AD474E36-3F89-4044-A88B-5F3D3B6A327A}" destId="{C2D6D7EB-5098-402D-AB67-59798491D647}" srcOrd="0" destOrd="0" presId="urn:microsoft.com/office/officeart/2008/layout/LinedList"/>
    <dgm:cxn modelId="{C29BA0E2-1844-4CDC-A78B-BA77D5010465}" type="presParOf" srcId="{AD474E36-3F89-4044-A88B-5F3D3B6A327A}" destId="{4B09C46E-CF88-4415-8690-62173E419AB7}" srcOrd="1" destOrd="0" presId="urn:microsoft.com/office/officeart/2008/layout/LinedList"/>
    <dgm:cxn modelId="{337962B5-AA50-4E8E-A8C5-90E511706463}" type="presParOf" srcId="{4B09C46E-CF88-4415-8690-62173E419AB7}" destId="{73F96338-8C5B-4801-B538-F3BFE48440B6}" srcOrd="0" destOrd="0" presId="urn:microsoft.com/office/officeart/2008/layout/LinedList"/>
    <dgm:cxn modelId="{968B5855-ED3D-4C40-ABF0-47239F93BDA1}" type="presParOf" srcId="{4B09C46E-CF88-4415-8690-62173E419AB7}" destId="{447177D2-7181-40F0-AA0C-9229A92808DE}" srcOrd="1" destOrd="0" presId="urn:microsoft.com/office/officeart/2008/layout/LinedList"/>
    <dgm:cxn modelId="{29218FE0-B212-41B7-85DF-DC0D5EF9BE26}" type="presParOf" srcId="{AD474E36-3F89-4044-A88B-5F3D3B6A327A}" destId="{6A557506-77F0-4982-AD6F-9D2F357645B4}" srcOrd="2" destOrd="0" presId="urn:microsoft.com/office/officeart/2008/layout/LinedList"/>
    <dgm:cxn modelId="{0195E199-81CC-4EE1-916D-502A64A90830}" type="presParOf" srcId="{AD474E36-3F89-4044-A88B-5F3D3B6A327A}" destId="{ACF4E428-17D0-40C2-9777-5BE4E487D68B}" srcOrd="3" destOrd="0" presId="urn:microsoft.com/office/officeart/2008/layout/LinedList"/>
    <dgm:cxn modelId="{935070C4-33A2-420A-887F-1E8AEF6D9D8A}" type="presParOf" srcId="{ACF4E428-17D0-40C2-9777-5BE4E487D68B}" destId="{05E6A9AF-8F81-44EF-B456-D3224B1196B6}" srcOrd="0" destOrd="0" presId="urn:microsoft.com/office/officeart/2008/layout/LinedList"/>
    <dgm:cxn modelId="{ED9ADB42-51B8-42FF-875A-8B4BDC6A13FF}" type="presParOf" srcId="{ACF4E428-17D0-40C2-9777-5BE4E487D68B}" destId="{A6EF85DF-A3C6-4FC8-8A64-8C524D46701D}" srcOrd="1" destOrd="0" presId="urn:microsoft.com/office/officeart/2008/layout/LinedList"/>
    <dgm:cxn modelId="{561C90C1-7A4C-4B00-BE2C-26A4B39EDBA1}" type="presParOf" srcId="{AD474E36-3F89-4044-A88B-5F3D3B6A327A}" destId="{D020C1EB-19D5-4672-89E9-B2DCDCC8F89E}" srcOrd="4" destOrd="0" presId="urn:microsoft.com/office/officeart/2008/layout/LinedList"/>
    <dgm:cxn modelId="{80BE2915-93DA-4A95-B3BF-68FFD30A1E58}" type="presParOf" srcId="{AD474E36-3F89-4044-A88B-5F3D3B6A327A}" destId="{64A744B0-5F1A-402C-BE47-A53941619440}" srcOrd="5" destOrd="0" presId="urn:microsoft.com/office/officeart/2008/layout/LinedList"/>
    <dgm:cxn modelId="{04252FFC-08C4-4A1C-B5EA-621AEB5CED91}" type="presParOf" srcId="{64A744B0-5F1A-402C-BE47-A53941619440}" destId="{6AD80B41-6CBD-492E-9639-CBB6BC1322D1}" srcOrd="0" destOrd="0" presId="urn:microsoft.com/office/officeart/2008/layout/LinedList"/>
    <dgm:cxn modelId="{2174EA34-9F1C-4D06-A19F-79ADD185018D}" type="presParOf" srcId="{64A744B0-5F1A-402C-BE47-A53941619440}" destId="{263B3261-EFD7-4BE9-93F3-FB63F9A32A5F}" srcOrd="1" destOrd="0" presId="urn:microsoft.com/office/officeart/2008/layout/LinedList"/>
    <dgm:cxn modelId="{F81FAE19-5EB8-4885-9EE9-714E233BDEC8}" type="presParOf" srcId="{AD474E36-3F89-4044-A88B-5F3D3B6A327A}" destId="{F3E4CF64-05B7-4DA0-B4C6-E5E9DF93D553}" srcOrd="6" destOrd="0" presId="urn:microsoft.com/office/officeart/2008/layout/LinedList"/>
    <dgm:cxn modelId="{19989CEA-0A60-41B7-9C95-5F7091F175B8}" type="presParOf" srcId="{AD474E36-3F89-4044-A88B-5F3D3B6A327A}" destId="{9E2B5EFC-F46F-4A25-B519-5E9F9077221B}" srcOrd="7" destOrd="0" presId="urn:microsoft.com/office/officeart/2008/layout/LinedList"/>
    <dgm:cxn modelId="{EB3FD5D4-DD87-4547-8776-1304279CE989}" type="presParOf" srcId="{9E2B5EFC-F46F-4A25-B519-5E9F9077221B}" destId="{7752D3CF-86C7-459B-AABE-1CAC6787CC69}" srcOrd="0" destOrd="0" presId="urn:microsoft.com/office/officeart/2008/layout/LinedList"/>
    <dgm:cxn modelId="{29B1E0E1-DA2D-4F1B-9D93-CE65FA684CA1}" type="presParOf" srcId="{9E2B5EFC-F46F-4A25-B519-5E9F9077221B}" destId="{15E19E27-B04D-4FFE-8EC3-366993A373AF}" srcOrd="1" destOrd="0" presId="urn:microsoft.com/office/officeart/2008/layout/LinedList"/>
    <dgm:cxn modelId="{71194F09-945A-440E-BA88-10863036C371}" type="presParOf" srcId="{AD474E36-3F89-4044-A88B-5F3D3B6A327A}" destId="{25AF2065-9217-4484-8749-A2618C91534D}" srcOrd="8" destOrd="0" presId="urn:microsoft.com/office/officeart/2008/layout/LinedList"/>
    <dgm:cxn modelId="{F29E5271-F852-470B-8654-EE2E58B9C515}" type="presParOf" srcId="{AD474E36-3F89-4044-A88B-5F3D3B6A327A}" destId="{5F6F7038-9EDB-40F6-92C4-B0284FD188BB}" srcOrd="9" destOrd="0" presId="urn:microsoft.com/office/officeart/2008/layout/LinedList"/>
    <dgm:cxn modelId="{13336BC9-CE38-43BF-8CA6-C68234746C61}" type="presParOf" srcId="{5F6F7038-9EDB-40F6-92C4-B0284FD188BB}" destId="{94C20135-338B-47A9-9AD5-F12CC0120D48}" srcOrd="0" destOrd="0" presId="urn:microsoft.com/office/officeart/2008/layout/LinedList"/>
    <dgm:cxn modelId="{82ADFDBE-1563-420C-9B87-9672BC5F251E}" type="presParOf" srcId="{5F6F7038-9EDB-40F6-92C4-B0284FD188BB}" destId="{17D73FB1-9CD0-4BCC-88BA-AD20C1708F06}"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99BA40-9440-4BD4-B9B5-85EF4B5A4C20}" type="doc">
      <dgm:prSet loTypeId="urn:microsoft.com/office/officeart/2005/8/layout/hProcess9" loCatId="process" qsTypeId="urn:microsoft.com/office/officeart/2005/8/quickstyle/simple1" qsCatId="simple" csTypeId="urn:microsoft.com/office/officeart/2005/8/colors/accent0_3" csCatId="mainScheme" phldr="1"/>
      <dgm:spPr/>
    </dgm:pt>
    <dgm:pt modelId="{BA7D0BDB-2DB8-435F-8E38-2688C29A0614}">
      <dgm:prSet phldrT="[Text]"/>
      <dgm:spPr/>
      <dgm:t>
        <a:bodyPr/>
        <a:lstStyle/>
        <a:p>
          <a:r>
            <a:rPr lang="en-US" dirty="0"/>
            <a:t>Years of Service </a:t>
          </a:r>
          <a:br>
            <a:rPr lang="en-US" dirty="0"/>
          </a:br>
          <a:r>
            <a:rPr lang="en-US" dirty="0"/>
            <a:t>July 1, 2005</a:t>
          </a:r>
        </a:p>
      </dgm:t>
    </dgm:pt>
    <dgm:pt modelId="{C3D331DC-5321-438F-AEDC-11851C277FEE}" type="parTrans" cxnId="{C4D5A5E0-3297-414D-BA11-9B84EF788A49}">
      <dgm:prSet/>
      <dgm:spPr/>
      <dgm:t>
        <a:bodyPr/>
        <a:lstStyle/>
        <a:p>
          <a:endParaRPr lang="en-US"/>
        </a:p>
      </dgm:t>
    </dgm:pt>
    <dgm:pt modelId="{E16121B0-385A-4A27-93A4-992A10A020C4}" type="sibTrans" cxnId="{C4D5A5E0-3297-414D-BA11-9B84EF788A49}">
      <dgm:prSet/>
      <dgm:spPr/>
      <dgm:t>
        <a:bodyPr/>
        <a:lstStyle/>
        <a:p>
          <a:endParaRPr lang="en-US"/>
        </a:p>
      </dgm:t>
    </dgm:pt>
    <dgm:pt modelId="{2B3821BC-4D11-4933-94C0-82C610BE0B91}">
      <dgm:prSet phldrT="[Text]"/>
      <dgm:spPr/>
      <dgm:t>
        <a:bodyPr/>
        <a:lstStyle/>
        <a:p>
          <a:r>
            <a:rPr lang="en-US" dirty="0"/>
            <a:t>Years of Service September 30, 2009</a:t>
          </a:r>
        </a:p>
      </dgm:t>
    </dgm:pt>
    <dgm:pt modelId="{5A34C994-D3F4-41F5-9D64-1C29A3DC7854}" type="parTrans" cxnId="{866E0B20-F342-4B94-9145-89B6FF5FE080}">
      <dgm:prSet/>
      <dgm:spPr/>
      <dgm:t>
        <a:bodyPr/>
        <a:lstStyle/>
        <a:p>
          <a:endParaRPr lang="en-US"/>
        </a:p>
      </dgm:t>
    </dgm:pt>
    <dgm:pt modelId="{2572AE17-6E1E-4200-9249-1F312BB0E995}" type="sibTrans" cxnId="{866E0B20-F342-4B94-9145-89B6FF5FE080}">
      <dgm:prSet/>
      <dgm:spPr/>
      <dgm:t>
        <a:bodyPr/>
        <a:lstStyle/>
        <a:p>
          <a:endParaRPr lang="en-US"/>
        </a:p>
      </dgm:t>
    </dgm:pt>
    <dgm:pt modelId="{EC0628B9-F969-4D61-B971-F8B6F635DECC}">
      <dgm:prSet phldrT="[Text]"/>
      <dgm:spPr/>
      <dgm:t>
        <a:bodyPr/>
        <a:lstStyle/>
        <a:p>
          <a:r>
            <a:rPr lang="en-US" dirty="0"/>
            <a:t>Years of Service </a:t>
          </a:r>
          <a:br>
            <a:rPr lang="en-US" dirty="0"/>
          </a:br>
          <a:r>
            <a:rPr lang="en-US" dirty="0"/>
            <a:t>June 30, 2012</a:t>
          </a:r>
        </a:p>
      </dgm:t>
    </dgm:pt>
    <dgm:pt modelId="{711C1A3D-9F90-43CA-90D4-B615EA1583AA}" type="parTrans" cxnId="{7603A271-4C85-466A-8707-8BD3F195934D}">
      <dgm:prSet/>
      <dgm:spPr/>
      <dgm:t>
        <a:bodyPr/>
        <a:lstStyle/>
        <a:p>
          <a:endParaRPr lang="en-US"/>
        </a:p>
      </dgm:t>
    </dgm:pt>
    <dgm:pt modelId="{DA31BBD0-DB96-4701-B5D0-214C8BDAD5DB}" type="sibTrans" cxnId="{7603A271-4C85-466A-8707-8BD3F195934D}">
      <dgm:prSet/>
      <dgm:spPr/>
      <dgm:t>
        <a:bodyPr/>
        <a:lstStyle/>
        <a:p>
          <a:endParaRPr lang="en-US"/>
        </a:p>
      </dgm:t>
    </dgm:pt>
    <dgm:pt modelId="{3CD12B74-4B25-4948-8FAA-C1459FC98E8E}" type="pres">
      <dgm:prSet presAssocID="{8599BA40-9440-4BD4-B9B5-85EF4B5A4C20}" presName="CompostProcess" presStyleCnt="0">
        <dgm:presLayoutVars>
          <dgm:dir/>
          <dgm:resizeHandles val="exact"/>
        </dgm:presLayoutVars>
      </dgm:prSet>
      <dgm:spPr/>
    </dgm:pt>
    <dgm:pt modelId="{24DF3BA0-8700-48DF-8403-ED2320998CA2}" type="pres">
      <dgm:prSet presAssocID="{8599BA40-9440-4BD4-B9B5-85EF4B5A4C20}" presName="arrow" presStyleLbl="bgShp" presStyleIdx="0" presStyleCnt="1"/>
      <dgm:spPr/>
    </dgm:pt>
    <dgm:pt modelId="{7E208124-42AD-46A2-8A22-B9F3979CED17}" type="pres">
      <dgm:prSet presAssocID="{8599BA40-9440-4BD4-B9B5-85EF4B5A4C20}" presName="linearProcess" presStyleCnt="0"/>
      <dgm:spPr/>
    </dgm:pt>
    <dgm:pt modelId="{0CA81270-0A7D-4024-BD46-5A8A80E539BF}" type="pres">
      <dgm:prSet presAssocID="{BA7D0BDB-2DB8-435F-8E38-2688C29A0614}" presName="textNode" presStyleLbl="node1" presStyleIdx="0" presStyleCnt="3" custScaleX="78010">
        <dgm:presLayoutVars>
          <dgm:bulletEnabled val="1"/>
        </dgm:presLayoutVars>
      </dgm:prSet>
      <dgm:spPr/>
      <dgm:t>
        <a:bodyPr/>
        <a:lstStyle/>
        <a:p>
          <a:endParaRPr lang="en-US"/>
        </a:p>
      </dgm:t>
    </dgm:pt>
    <dgm:pt modelId="{375A15E7-FB2C-4FF5-A1E6-0678B875278D}" type="pres">
      <dgm:prSet presAssocID="{E16121B0-385A-4A27-93A4-992A10A020C4}" presName="sibTrans" presStyleCnt="0"/>
      <dgm:spPr/>
    </dgm:pt>
    <dgm:pt modelId="{7AC6ED4E-7983-440B-8F5F-14838773CCF8}" type="pres">
      <dgm:prSet presAssocID="{2B3821BC-4D11-4933-94C0-82C610BE0B91}" presName="textNode" presStyleLbl="node1" presStyleIdx="1" presStyleCnt="3">
        <dgm:presLayoutVars>
          <dgm:bulletEnabled val="1"/>
        </dgm:presLayoutVars>
      </dgm:prSet>
      <dgm:spPr/>
      <dgm:t>
        <a:bodyPr/>
        <a:lstStyle/>
        <a:p>
          <a:endParaRPr lang="en-US"/>
        </a:p>
      </dgm:t>
    </dgm:pt>
    <dgm:pt modelId="{8085F6C6-6894-435B-9246-F4A3A0007B35}" type="pres">
      <dgm:prSet presAssocID="{2572AE17-6E1E-4200-9249-1F312BB0E995}" presName="sibTrans" presStyleCnt="0"/>
      <dgm:spPr/>
    </dgm:pt>
    <dgm:pt modelId="{D9EC7D03-0258-4CFA-AAF3-AB9C9A855F03}" type="pres">
      <dgm:prSet presAssocID="{EC0628B9-F969-4D61-B971-F8B6F635DECC}" presName="textNode" presStyleLbl="node1" presStyleIdx="2" presStyleCnt="3" custScaleX="80270">
        <dgm:presLayoutVars>
          <dgm:bulletEnabled val="1"/>
        </dgm:presLayoutVars>
      </dgm:prSet>
      <dgm:spPr/>
      <dgm:t>
        <a:bodyPr/>
        <a:lstStyle/>
        <a:p>
          <a:endParaRPr lang="en-US"/>
        </a:p>
      </dgm:t>
    </dgm:pt>
  </dgm:ptLst>
  <dgm:cxnLst>
    <dgm:cxn modelId="{C4D5A5E0-3297-414D-BA11-9B84EF788A49}" srcId="{8599BA40-9440-4BD4-B9B5-85EF4B5A4C20}" destId="{BA7D0BDB-2DB8-435F-8E38-2688C29A0614}" srcOrd="0" destOrd="0" parTransId="{C3D331DC-5321-438F-AEDC-11851C277FEE}" sibTransId="{E16121B0-385A-4A27-93A4-992A10A020C4}"/>
    <dgm:cxn modelId="{B5E36B78-3DEF-4137-ADFE-4543EBB92D92}" type="presOf" srcId="{8599BA40-9440-4BD4-B9B5-85EF4B5A4C20}" destId="{3CD12B74-4B25-4948-8FAA-C1459FC98E8E}" srcOrd="0" destOrd="0" presId="urn:microsoft.com/office/officeart/2005/8/layout/hProcess9"/>
    <dgm:cxn modelId="{9DA4CC6C-3797-4523-8D50-7126CC799CD3}" type="presOf" srcId="{BA7D0BDB-2DB8-435F-8E38-2688C29A0614}" destId="{0CA81270-0A7D-4024-BD46-5A8A80E539BF}" srcOrd="0" destOrd="0" presId="urn:microsoft.com/office/officeart/2005/8/layout/hProcess9"/>
    <dgm:cxn modelId="{50E97275-779B-4C55-8D6C-2A1A8102AA1F}" type="presOf" srcId="{2B3821BC-4D11-4933-94C0-82C610BE0B91}" destId="{7AC6ED4E-7983-440B-8F5F-14838773CCF8}" srcOrd="0" destOrd="0" presId="urn:microsoft.com/office/officeart/2005/8/layout/hProcess9"/>
    <dgm:cxn modelId="{866E0B20-F342-4B94-9145-89B6FF5FE080}" srcId="{8599BA40-9440-4BD4-B9B5-85EF4B5A4C20}" destId="{2B3821BC-4D11-4933-94C0-82C610BE0B91}" srcOrd="1" destOrd="0" parTransId="{5A34C994-D3F4-41F5-9D64-1C29A3DC7854}" sibTransId="{2572AE17-6E1E-4200-9249-1F312BB0E995}"/>
    <dgm:cxn modelId="{E2B8795F-0417-4350-808F-4A284A8493A2}" type="presOf" srcId="{EC0628B9-F969-4D61-B971-F8B6F635DECC}" destId="{D9EC7D03-0258-4CFA-AAF3-AB9C9A855F03}" srcOrd="0" destOrd="0" presId="urn:microsoft.com/office/officeart/2005/8/layout/hProcess9"/>
    <dgm:cxn modelId="{7603A271-4C85-466A-8707-8BD3F195934D}" srcId="{8599BA40-9440-4BD4-B9B5-85EF4B5A4C20}" destId="{EC0628B9-F969-4D61-B971-F8B6F635DECC}" srcOrd="2" destOrd="0" parTransId="{711C1A3D-9F90-43CA-90D4-B615EA1583AA}" sibTransId="{DA31BBD0-DB96-4701-B5D0-214C8BDAD5DB}"/>
    <dgm:cxn modelId="{3A3C3C90-2C0F-4554-9704-543922A83135}" type="presParOf" srcId="{3CD12B74-4B25-4948-8FAA-C1459FC98E8E}" destId="{24DF3BA0-8700-48DF-8403-ED2320998CA2}" srcOrd="0" destOrd="0" presId="urn:microsoft.com/office/officeart/2005/8/layout/hProcess9"/>
    <dgm:cxn modelId="{813B96B7-212D-4142-B689-9E8305AE6DAB}" type="presParOf" srcId="{3CD12B74-4B25-4948-8FAA-C1459FC98E8E}" destId="{7E208124-42AD-46A2-8A22-B9F3979CED17}" srcOrd="1" destOrd="0" presId="urn:microsoft.com/office/officeart/2005/8/layout/hProcess9"/>
    <dgm:cxn modelId="{5FE420FD-3ED5-43B3-AC17-A4C4C721CB01}" type="presParOf" srcId="{7E208124-42AD-46A2-8A22-B9F3979CED17}" destId="{0CA81270-0A7D-4024-BD46-5A8A80E539BF}" srcOrd="0" destOrd="0" presId="urn:microsoft.com/office/officeart/2005/8/layout/hProcess9"/>
    <dgm:cxn modelId="{3105921B-F553-455C-BD79-141EBFDC9485}" type="presParOf" srcId="{7E208124-42AD-46A2-8A22-B9F3979CED17}" destId="{375A15E7-FB2C-4FF5-A1E6-0678B875278D}" srcOrd="1" destOrd="0" presId="urn:microsoft.com/office/officeart/2005/8/layout/hProcess9"/>
    <dgm:cxn modelId="{0F9CADDE-C297-4859-A15D-6CD2CB268F46}" type="presParOf" srcId="{7E208124-42AD-46A2-8A22-B9F3979CED17}" destId="{7AC6ED4E-7983-440B-8F5F-14838773CCF8}" srcOrd="2" destOrd="0" presId="urn:microsoft.com/office/officeart/2005/8/layout/hProcess9"/>
    <dgm:cxn modelId="{FE17F2F0-3D35-4122-932D-A97B74E8800C}" type="presParOf" srcId="{7E208124-42AD-46A2-8A22-B9F3979CED17}" destId="{8085F6C6-6894-435B-9246-F4A3A0007B35}" srcOrd="3" destOrd="0" presId="urn:microsoft.com/office/officeart/2005/8/layout/hProcess9"/>
    <dgm:cxn modelId="{FB207EDB-CA69-4041-B935-B2D16796C7F6}" type="presParOf" srcId="{7E208124-42AD-46A2-8A22-B9F3979CED17}" destId="{D9EC7D03-0258-4CFA-AAF3-AB9C9A855F0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18111930-DA1E-450E-8252-107C84A2DD7C}" type="doc">
      <dgm:prSet loTypeId="urn:microsoft.com/office/officeart/2005/8/layout/vList2" loCatId="list" qsTypeId="urn:microsoft.com/office/officeart/2005/8/quickstyle/simple2" qsCatId="simple" csTypeId="urn:microsoft.com/office/officeart/2005/8/colors/colorful5" csCatId="colorful" phldr="1"/>
      <dgm:spPr/>
      <dgm:t>
        <a:bodyPr/>
        <a:lstStyle/>
        <a:p>
          <a:endParaRPr lang="en-US"/>
        </a:p>
      </dgm:t>
    </dgm:pt>
    <dgm:pt modelId="{A275A335-E980-4891-A025-B8240FACFEF2}">
      <dgm:prSet custT="1"/>
      <dgm:spPr/>
      <dgm:t>
        <a:bodyPr/>
        <a:lstStyle/>
        <a:p>
          <a:r>
            <a:rPr lang="en-US" sz="1800" dirty="0"/>
            <a:t>Teachers contribute 5% of their pre-tax pay to the 401(a) (7% if not in Social Security)</a:t>
          </a:r>
        </a:p>
      </dgm:t>
    </dgm:pt>
    <dgm:pt modelId="{8CBCBAA8-1A18-4436-BE73-96D307026805}" type="parTrans" cxnId="{A0F3CDBD-8207-40D0-8501-2B5922F67622}">
      <dgm:prSet/>
      <dgm:spPr/>
      <dgm:t>
        <a:bodyPr/>
        <a:lstStyle/>
        <a:p>
          <a:endParaRPr lang="en-US"/>
        </a:p>
      </dgm:t>
    </dgm:pt>
    <dgm:pt modelId="{A87F1FFF-9A69-48F9-B7FB-ABADEABAA7D1}" type="sibTrans" cxnId="{A0F3CDBD-8207-40D0-8501-2B5922F67622}">
      <dgm:prSet/>
      <dgm:spPr/>
      <dgm:t>
        <a:bodyPr/>
        <a:lstStyle/>
        <a:p>
          <a:endParaRPr lang="en-US"/>
        </a:p>
      </dgm:t>
    </dgm:pt>
    <dgm:pt modelId="{1846D6F5-B94C-4063-B8B7-AD24875969BA}">
      <dgm:prSet custT="1"/>
      <dgm:spPr/>
      <dgm:t>
        <a:bodyPr/>
        <a:lstStyle/>
        <a:p>
          <a:r>
            <a:rPr lang="en-US" sz="1800" dirty="0"/>
            <a:t>Vesting in these contributions is immediate, meaning that whenever you leave employment you can utilize these funds</a:t>
          </a:r>
          <a:r>
            <a:rPr lang="en-US" sz="1400" dirty="0"/>
            <a:t>.</a:t>
          </a:r>
        </a:p>
      </dgm:t>
    </dgm:pt>
    <dgm:pt modelId="{293BB273-28BD-41F8-9F17-216217B18312}" type="parTrans" cxnId="{C93A6628-997F-4501-A44B-B613832B4D21}">
      <dgm:prSet/>
      <dgm:spPr/>
      <dgm:t>
        <a:bodyPr/>
        <a:lstStyle/>
        <a:p>
          <a:endParaRPr lang="en-US"/>
        </a:p>
      </dgm:t>
    </dgm:pt>
    <dgm:pt modelId="{100443FC-0357-47C1-99C0-08A0F1E9B575}" type="sibTrans" cxnId="{C93A6628-997F-4501-A44B-B613832B4D21}">
      <dgm:prSet/>
      <dgm:spPr/>
      <dgm:t>
        <a:bodyPr/>
        <a:lstStyle/>
        <a:p>
          <a:endParaRPr lang="en-US"/>
        </a:p>
      </dgm:t>
    </dgm:pt>
    <dgm:pt modelId="{6598597D-9ABF-4A39-9584-3093C0162C75}">
      <dgm:prSet custT="1"/>
      <dgm:spPr/>
      <dgm:t>
        <a:bodyPr/>
        <a:lstStyle/>
        <a:p>
          <a:r>
            <a:rPr lang="en-US" sz="1800" dirty="0"/>
            <a:t>The city/town contributes to each members 401(a) based on Years of Service </a:t>
          </a:r>
          <a:r>
            <a:rPr lang="en-US" sz="1800" u="sng" dirty="0"/>
            <a:t>at June 30, 2012</a:t>
          </a:r>
          <a:r>
            <a:rPr lang="en-US" sz="1800" dirty="0"/>
            <a:t>:</a:t>
          </a:r>
        </a:p>
        <a:p>
          <a:r>
            <a:rPr lang="en-US" sz="1800" dirty="0"/>
            <a:t>Less than 10 YOS – 1%* of pre-tax pay</a:t>
          </a:r>
        </a:p>
        <a:p>
          <a:r>
            <a:rPr lang="en-US" sz="1800" dirty="0"/>
            <a:t>10 but less than 15 YOS – 1.25%* of pre-tax pay</a:t>
          </a:r>
        </a:p>
        <a:p>
          <a:r>
            <a:rPr lang="en-US" sz="1800" dirty="0"/>
            <a:t>15 but less than 20 YOS – 1.5%* of pre-tax pay</a:t>
          </a:r>
        </a:p>
        <a:p>
          <a:r>
            <a:rPr lang="en-US" sz="1800" dirty="0"/>
            <a:t>* Increase by 2% if not in Social Security</a:t>
          </a:r>
          <a:endParaRPr lang="en-US" sz="1700" dirty="0"/>
        </a:p>
      </dgm:t>
    </dgm:pt>
    <dgm:pt modelId="{446614F6-1166-408D-A896-08B2A38F8B87}" type="parTrans" cxnId="{14C3C616-AFD6-48BD-AB82-024698C19403}">
      <dgm:prSet/>
      <dgm:spPr/>
      <dgm:t>
        <a:bodyPr/>
        <a:lstStyle/>
        <a:p>
          <a:endParaRPr lang="en-US"/>
        </a:p>
      </dgm:t>
    </dgm:pt>
    <dgm:pt modelId="{88CFEFA6-22F4-4B05-9197-450FBD6E1C20}" type="sibTrans" cxnId="{14C3C616-AFD6-48BD-AB82-024698C19403}">
      <dgm:prSet/>
      <dgm:spPr/>
      <dgm:t>
        <a:bodyPr/>
        <a:lstStyle/>
        <a:p>
          <a:endParaRPr lang="en-US"/>
        </a:p>
      </dgm:t>
    </dgm:pt>
    <dgm:pt modelId="{35D608BF-4E0F-4DED-9CCA-78F118920573}">
      <dgm:prSet custT="1"/>
      <dgm:spPr/>
      <dgm:t>
        <a:bodyPr/>
        <a:lstStyle/>
        <a:p>
          <a:r>
            <a:rPr lang="en-US" sz="1800" dirty="0"/>
            <a:t>The City/Town contributions vest after 3 years, meaning if you leave service before you have worked for three years, you forfeit these contributions.</a:t>
          </a:r>
        </a:p>
      </dgm:t>
    </dgm:pt>
    <dgm:pt modelId="{5FD0BB1A-0266-49EC-B61F-8B57983D0117}" type="parTrans" cxnId="{FE202934-BEE7-45ED-9010-F0F6F2A4A386}">
      <dgm:prSet/>
      <dgm:spPr/>
      <dgm:t>
        <a:bodyPr/>
        <a:lstStyle/>
        <a:p>
          <a:endParaRPr lang="en-US"/>
        </a:p>
      </dgm:t>
    </dgm:pt>
    <dgm:pt modelId="{1B6EED0C-44C0-45A3-8C77-60CC07DB4FC2}" type="sibTrans" cxnId="{FE202934-BEE7-45ED-9010-F0F6F2A4A386}">
      <dgm:prSet/>
      <dgm:spPr/>
      <dgm:t>
        <a:bodyPr/>
        <a:lstStyle/>
        <a:p>
          <a:endParaRPr lang="en-US"/>
        </a:p>
      </dgm:t>
    </dgm:pt>
    <dgm:pt modelId="{0E581568-3438-455B-9898-59778C59D91B}">
      <dgm:prSet/>
      <dgm:spPr/>
      <dgm:t>
        <a:bodyPr/>
        <a:lstStyle/>
        <a:p>
          <a:endParaRPr lang="en-US" sz="1200" dirty="0"/>
        </a:p>
      </dgm:t>
    </dgm:pt>
    <dgm:pt modelId="{86102121-ED5E-4CC5-A246-3E458A46CD72}" type="parTrans" cxnId="{A006EA82-87E1-4CDD-95A0-1AD82D5C46B5}">
      <dgm:prSet/>
      <dgm:spPr/>
      <dgm:t>
        <a:bodyPr/>
        <a:lstStyle/>
        <a:p>
          <a:endParaRPr lang="en-US"/>
        </a:p>
      </dgm:t>
    </dgm:pt>
    <dgm:pt modelId="{53C82139-5D0F-4B0F-B5A1-E2F8D0F61750}" type="sibTrans" cxnId="{A006EA82-87E1-4CDD-95A0-1AD82D5C46B5}">
      <dgm:prSet/>
      <dgm:spPr/>
      <dgm:t>
        <a:bodyPr/>
        <a:lstStyle/>
        <a:p>
          <a:endParaRPr lang="en-US"/>
        </a:p>
      </dgm:t>
    </dgm:pt>
    <dgm:pt modelId="{5CA9E14C-4369-44B2-A73D-5A2490AA8C62}" type="pres">
      <dgm:prSet presAssocID="{18111930-DA1E-450E-8252-107C84A2DD7C}" presName="linear" presStyleCnt="0">
        <dgm:presLayoutVars>
          <dgm:animLvl val="lvl"/>
          <dgm:resizeHandles val="exact"/>
        </dgm:presLayoutVars>
      </dgm:prSet>
      <dgm:spPr/>
      <dgm:t>
        <a:bodyPr/>
        <a:lstStyle/>
        <a:p>
          <a:endParaRPr lang="en-US"/>
        </a:p>
      </dgm:t>
    </dgm:pt>
    <dgm:pt modelId="{55F72D1D-DA8B-4046-A6AD-3F15E5329238}" type="pres">
      <dgm:prSet presAssocID="{A275A335-E980-4891-A025-B8240FACFEF2}" presName="parentText" presStyleLbl="node1" presStyleIdx="0" presStyleCnt="2" custScaleY="46406">
        <dgm:presLayoutVars>
          <dgm:chMax val="0"/>
          <dgm:bulletEnabled val="1"/>
        </dgm:presLayoutVars>
      </dgm:prSet>
      <dgm:spPr/>
      <dgm:t>
        <a:bodyPr/>
        <a:lstStyle/>
        <a:p>
          <a:endParaRPr lang="en-US"/>
        </a:p>
      </dgm:t>
    </dgm:pt>
    <dgm:pt modelId="{DF9CC052-7D30-4B1F-A456-3EAE7EF9341F}" type="pres">
      <dgm:prSet presAssocID="{A275A335-E980-4891-A025-B8240FACFEF2}" presName="childText" presStyleLbl="revTx" presStyleIdx="0" presStyleCnt="2">
        <dgm:presLayoutVars>
          <dgm:bulletEnabled val="1"/>
        </dgm:presLayoutVars>
      </dgm:prSet>
      <dgm:spPr/>
      <dgm:t>
        <a:bodyPr/>
        <a:lstStyle/>
        <a:p>
          <a:endParaRPr lang="en-US"/>
        </a:p>
      </dgm:t>
    </dgm:pt>
    <dgm:pt modelId="{E1889773-2807-44AB-849D-25BE59B6A49C}" type="pres">
      <dgm:prSet presAssocID="{6598597D-9ABF-4A39-9584-3093C0162C75}" presName="parentText" presStyleLbl="node1" presStyleIdx="1" presStyleCnt="2" custLinFactNeighborX="93" custLinFactNeighborY="1428">
        <dgm:presLayoutVars>
          <dgm:chMax val="0"/>
          <dgm:bulletEnabled val="1"/>
        </dgm:presLayoutVars>
      </dgm:prSet>
      <dgm:spPr/>
      <dgm:t>
        <a:bodyPr/>
        <a:lstStyle/>
        <a:p>
          <a:endParaRPr lang="en-US"/>
        </a:p>
      </dgm:t>
    </dgm:pt>
    <dgm:pt modelId="{17E0579F-F694-4739-9FEC-82B6091E6C7D}" type="pres">
      <dgm:prSet presAssocID="{6598597D-9ABF-4A39-9584-3093C0162C75}" presName="childText" presStyleLbl="revTx" presStyleIdx="1" presStyleCnt="2" custScaleY="99523">
        <dgm:presLayoutVars>
          <dgm:bulletEnabled val="1"/>
        </dgm:presLayoutVars>
      </dgm:prSet>
      <dgm:spPr/>
      <dgm:t>
        <a:bodyPr/>
        <a:lstStyle/>
        <a:p>
          <a:endParaRPr lang="en-US"/>
        </a:p>
      </dgm:t>
    </dgm:pt>
  </dgm:ptLst>
  <dgm:cxnLst>
    <dgm:cxn modelId="{044EB1DA-5B8D-43EB-90A6-A89727976A23}" type="presOf" srcId="{A275A335-E980-4891-A025-B8240FACFEF2}" destId="{55F72D1D-DA8B-4046-A6AD-3F15E5329238}" srcOrd="0" destOrd="0" presId="urn:microsoft.com/office/officeart/2005/8/layout/vList2"/>
    <dgm:cxn modelId="{A0F3CDBD-8207-40D0-8501-2B5922F67622}" srcId="{18111930-DA1E-450E-8252-107C84A2DD7C}" destId="{A275A335-E980-4891-A025-B8240FACFEF2}" srcOrd="0" destOrd="0" parTransId="{8CBCBAA8-1A18-4436-BE73-96D307026805}" sibTransId="{A87F1FFF-9A69-48F9-B7FB-ABADEABAA7D1}"/>
    <dgm:cxn modelId="{873D7C53-4E76-449A-9DF8-4E7235A5C360}" type="presOf" srcId="{35D608BF-4E0F-4DED-9CCA-78F118920573}" destId="{17E0579F-F694-4739-9FEC-82B6091E6C7D}" srcOrd="0" destOrd="1" presId="urn:microsoft.com/office/officeart/2005/8/layout/vList2"/>
    <dgm:cxn modelId="{EC5BD1CD-AAC1-42F6-AE9C-9E099338DBA5}" type="presOf" srcId="{1846D6F5-B94C-4063-B8B7-AD24875969BA}" destId="{DF9CC052-7D30-4B1F-A456-3EAE7EF9341F}" srcOrd="0" destOrd="0" presId="urn:microsoft.com/office/officeart/2005/8/layout/vList2"/>
    <dgm:cxn modelId="{C93A6628-997F-4501-A44B-B613832B4D21}" srcId="{A275A335-E980-4891-A025-B8240FACFEF2}" destId="{1846D6F5-B94C-4063-B8B7-AD24875969BA}" srcOrd="0" destOrd="0" parTransId="{293BB273-28BD-41F8-9F17-216217B18312}" sibTransId="{100443FC-0357-47C1-99C0-08A0F1E9B575}"/>
    <dgm:cxn modelId="{FE202934-BEE7-45ED-9010-F0F6F2A4A386}" srcId="{6598597D-9ABF-4A39-9584-3093C0162C75}" destId="{35D608BF-4E0F-4DED-9CCA-78F118920573}" srcOrd="1" destOrd="0" parTransId="{5FD0BB1A-0266-49EC-B61F-8B57983D0117}" sibTransId="{1B6EED0C-44C0-45A3-8C77-60CC07DB4FC2}"/>
    <dgm:cxn modelId="{14C3C616-AFD6-48BD-AB82-024698C19403}" srcId="{18111930-DA1E-450E-8252-107C84A2DD7C}" destId="{6598597D-9ABF-4A39-9584-3093C0162C75}" srcOrd="1" destOrd="0" parTransId="{446614F6-1166-408D-A896-08B2A38F8B87}" sibTransId="{88CFEFA6-22F4-4B05-9197-450FBD6E1C20}"/>
    <dgm:cxn modelId="{A006EA82-87E1-4CDD-95A0-1AD82D5C46B5}" srcId="{6598597D-9ABF-4A39-9584-3093C0162C75}" destId="{0E581568-3438-455B-9898-59778C59D91B}" srcOrd="0" destOrd="0" parTransId="{86102121-ED5E-4CC5-A246-3E458A46CD72}" sibTransId="{53C82139-5D0F-4B0F-B5A1-E2F8D0F61750}"/>
    <dgm:cxn modelId="{27BB01E5-8C24-4882-9545-F6CC00565E08}" type="presOf" srcId="{18111930-DA1E-450E-8252-107C84A2DD7C}" destId="{5CA9E14C-4369-44B2-A73D-5A2490AA8C62}" srcOrd="0" destOrd="0" presId="urn:microsoft.com/office/officeart/2005/8/layout/vList2"/>
    <dgm:cxn modelId="{7FD29D61-C367-4822-B992-6E680AED5E2C}" type="presOf" srcId="{6598597D-9ABF-4A39-9584-3093C0162C75}" destId="{E1889773-2807-44AB-849D-25BE59B6A49C}" srcOrd="0" destOrd="0" presId="urn:microsoft.com/office/officeart/2005/8/layout/vList2"/>
    <dgm:cxn modelId="{3B4E0F85-94F5-4E10-B39C-9C72E1DEC4A0}" type="presOf" srcId="{0E581568-3438-455B-9898-59778C59D91B}" destId="{17E0579F-F694-4739-9FEC-82B6091E6C7D}" srcOrd="0" destOrd="0" presId="urn:microsoft.com/office/officeart/2005/8/layout/vList2"/>
    <dgm:cxn modelId="{64BB24CC-F4D6-49B6-AB02-6B4F232F9233}" type="presParOf" srcId="{5CA9E14C-4369-44B2-A73D-5A2490AA8C62}" destId="{55F72D1D-DA8B-4046-A6AD-3F15E5329238}" srcOrd="0" destOrd="0" presId="urn:microsoft.com/office/officeart/2005/8/layout/vList2"/>
    <dgm:cxn modelId="{AE66D401-5F35-4505-804A-C74C5BDAD2A8}" type="presParOf" srcId="{5CA9E14C-4369-44B2-A73D-5A2490AA8C62}" destId="{DF9CC052-7D30-4B1F-A456-3EAE7EF9341F}" srcOrd="1" destOrd="0" presId="urn:microsoft.com/office/officeart/2005/8/layout/vList2"/>
    <dgm:cxn modelId="{AFCF1663-CCFC-42AB-8681-9D28AF58BF7B}" type="presParOf" srcId="{5CA9E14C-4369-44B2-A73D-5A2490AA8C62}" destId="{E1889773-2807-44AB-849D-25BE59B6A49C}" srcOrd="2" destOrd="0" presId="urn:microsoft.com/office/officeart/2005/8/layout/vList2"/>
    <dgm:cxn modelId="{DE1291DA-16D1-4C5E-AD6A-A49C7249DC24}" type="presParOf" srcId="{5CA9E14C-4369-44B2-A73D-5A2490AA8C62}" destId="{17E0579F-F694-4739-9FEC-82B6091E6C7D}"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D6D7EB-5098-402D-AB67-59798491D647}">
      <dsp:nvSpPr>
        <dsp:cNvPr id="0" name=""/>
        <dsp:cNvSpPr/>
      </dsp:nvSpPr>
      <dsp:spPr>
        <a:xfrm>
          <a:off x="0" y="603"/>
          <a:ext cx="5115491"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3F96338-8C5B-4801-B538-F3BFE48440B6}">
      <dsp:nvSpPr>
        <dsp:cNvPr id="0" name=""/>
        <dsp:cNvSpPr/>
      </dsp:nvSpPr>
      <dsp:spPr>
        <a:xfrm>
          <a:off x="0" y="603"/>
          <a:ext cx="5115491" cy="989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b="1" kern="1200" dirty="0"/>
            <a:t>Employees who contribute to both the pension and 401(a) contribute 3.75% of their salary to the pension and are currently accruing 1%/year</a:t>
          </a:r>
        </a:p>
      </dsp:txBody>
      <dsp:txXfrm>
        <a:off x="0" y="603"/>
        <a:ext cx="5115491" cy="989322"/>
      </dsp:txXfrm>
    </dsp:sp>
    <dsp:sp modelId="{6A557506-77F0-4982-AD6F-9D2F357645B4}">
      <dsp:nvSpPr>
        <dsp:cNvPr id="0" name=""/>
        <dsp:cNvSpPr/>
      </dsp:nvSpPr>
      <dsp:spPr>
        <a:xfrm>
          <a:off x="0" y="989925"/>
          <a:ext cx="5115491"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05E6A9AF-8F81-44EF-B456-D3224B1196B6}">
      <dsp:nvSpPr>
        <dsp:cNvPr id="0" name=""/>
        <dsp:cNvSpPr/>
      </dsp:nvSpPr>
      <dsp:spPr>
        <a:xfrm>
          <a:off x="0" y="989925"/>
          <a:ext cx="5115491" cy="989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b="1" kern="1200" dirty="0"/>
            <a:t>Employees who have stopped contributing to the 401(a) contribute 11% of their salary to the pension and are currently accruing 2%/year</a:t>
          </a:r>
        </a:p>
      </dsp:txBody>
      <dsp:txXfrm>
        <a:off x="0" y="989925"/>
        <a:ext cx="5115491" cy="989322"/>
      </dsp:txXfrm>
    </dsp:sp>
    <dsp:sp modelId="{D020C1EB-19D5-4672-89E9-B2DCDCC8F89E}">
      <dsp:nvSpPr>
        <dsp:cNvPr id="0" name=""/>
        <dsp:cNvSpPr/>
      </dsp:nvSpPr>
      <dsp:spPr>
        <a:xfrm>
          <a:off x="0" y="1979247"/>
          <a:ext cx="5115491"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6AD80B41-6CBD-492E-9639-CBB6BC1322D1}">
      <dsp:nvSpPr>
        <dsp:cNvPr id="0" name=""/>
        <dsp:cNvSpPr/>
      </dsp:nvSpPr>
      <dsp:spPr>
        <a:xfrm>
          <a:off x="0" y="1979247"/>
          <a:ext cx="5115491" cy="989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kern="1200" dirty="0"/>
            <a:t>You are eligible to receive a pension after 5 years of contributing service and meeting the required minimum age</a:t>
          </a:r>
        </a:p>
      </dsp:txBody>
      <dsp:txXfrm>
        <a:off x="0" y="1979247"/>
        <a:ext cx="5115491" cy="989322"/>
      </dsp:txXfrm>
    </dsp:sp>
    <dsp:sp modelId="{F3E4CF64-05B7-4DA0-B4C6-E5E9DF93D553}">
      <dsp:nvSpPr>
        <dsp:cNvPr id="0" name=""/>
        <dsp:cNvSpPr/>
      </dsp:nvSpPr>
      <dsp:spPr>
        <a:xfrm>
          <a:off x="0" y="2968570"/>
          <a:ext cx="5115491"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7752D3CF-86C7-459B-AABE-1CAC6787CC69}">
      <dsp:nvSpPr>
        <dsp:cNvPr id="0" name=""/>
        <dsp:cNvSpPr/>
      </dsp:nvSpPr>
      <dsp:spPr>
        <a:xfrm>
          <a:off x="0" y="2968570"/>
          <a:ext cx="5115491" cy="989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kern="1200" dirty="0"/>
            <a:t>You are able to take a refund of your contributions at any time after leaving ERSRI-covered service – this waives your right to a pension</a:t>
          </a:r>
        </a:p>
      </dsp:txBody>
      <dsp:txXfrm>
        <a:off x="0" y="2968570"/>
        <a:ext cx="5115491" cy="989322"/>
      </dsp:txXfrm>
    </dsp:sp>
    <dsp:sp modelId="{25AF2065-9217-4484-8749-A2618C91534D}">
      <dsp:nvSpPr>
        <dsp:cNvPr id="0" name=""/>
        <dsp:cNvSpPr/>
      </dsp:nvSpPr>
      <dsp:spPr>
        <a:xfrm>
          <a:off x="0" y="3957892"/>
          <a:ext cx="5115491" cy="0"/>
        </a:xfrm>
        <a:prstGeom prst="line">
          <a:avLst/>
        </a:prstGeom>
        <a:gradFill rotWithShape="0">
          <a:gsLst>
            <a:gs pos="0">
              <a:schemeClr val="accent3">
                <a:hueOff val="0"/>
                <a:satOff val="0"/>
                <a:lumOff val="0"/>
                <a:alphaOff val="0"/>
                <a:satMod val="103000"/>
                <a:lumMod val="102000"/>
                <a:tint val="94000"/>
              </a:schemeClr>
            </a:gs>
            <a:gs pos="50000">
              <a:schemeClr val="accent3">
                <a:hueOff val="0"/>
                <a:satOff val="0"/>
                <a:lumOff val="0"/>
                <a:alphaOff val="0"/>
                <a:satMod val="110000"/>
                <a:lumMod val="100000"/>
                <a:shade val="100000"/>
              </a:schemeClr>
            </a:gs>
            <a:gs pos="100000">
              <a:schemeClr val="accent3">
                <a:hueOff val="0"/>
                <a:satOff val="0"/>
                <a:lumOff val="0"/>
                <a:alphaOff val="0"/>
                <a:lumMod val="99000"/>
                <a:satMod val="120000"/>
                <a:shade val="78000"/>
              </a:schemeClr>
            </a:gs>
          </a:gsLst>
          <a:lin ang="5400000" scaled="0"/>
        </a:gradFill>
        <a:ln w="6350" cap="flat" cmpd="sng" algn="ctr">
          <a:solidFill>
            <a:schemeClr val="accent3">
              <a:hueOff val="0"/>
              <a:satOff val="0"/>
              <a:lumOff val="0"/>
              <a:alphaOff val="0"/>
            </a:schemeClr>
          </a:solidFill>
          <a:prstDash val="solid"/>
          <a:miter lim="800000"/>
        </a:ln>
        <a:effectLst>
          <a:outerShdw blurRad="57150" dist="19050" dir="5400000" algn="ctr" rotWithShape="0">
            <a:srgbClr val="000000">
              <a:alpha val="63000"/>
            </a:srgbClr>
          </a:outerShdw>
        </a:effectLst>
      </dsp:spPr>
      <dsp:style>
        <a:lnRef idx="1">
          <a:scrgbClr r="0" g="0" b="0"/>
        </a:lnRef>
        <a:fillRef idx="3">
          <a:scrgbClr r="0" g="0" b="0"/>
        </a:fillRef>
        <a:effectRef idx="3">
          <a:scrgbClr r="0" g="0" b="0"/>
        </a:effectRef>
        <a:fontRef idx="minor">
          <a:schemeClr val="lt1"/>
        </a:fontRef>
      </dsp:style>
    </dsp:sp>
    <dsp:sp modelId="{94C20135-338B-47A9-9AD5-F12CC0120D48}">
      <dsp:nvSpPr>
        <dsp:cNvPr id="0" name=""/>
        <dsp:cNvSpPr/>
      </dsp:nvSpPr>
      <dsp:spPr>
        <a:xfrm>
          <a:off x="0" y="3957892"/>
          <a:ext cx="5115491" cy="9893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en-US" sz="1800" kern="1200" dirty="0"/>
            <a:t>Contributions to the pension do not have any market fluctuation, so you will always be refunded the exact amount you contributed if you choose not to take a pension</a:t>
          </a:r>
        </a:p>
      </dsp:txBody>
      <dsp:txXfrm>
        <a:off x="0" y="3957892"/>
        <a:ext cx="5115491" cy="98932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F3BA0-8700-48DF-8403-ED2320998CA2}">
      <dsp:nvSpPr>
        <dsp:cNvPr id="0" name=""/>
        <dsp:cNvSpPr/>
      </dsp:nvSpPr>
      <dsp:spPr>
        <a:xfrm>
          <a:off x="536170" y="0"/>
          <a:ext cx="6076604" cy="2019992"/>
        </a:xfrm>
        <a:prstGeom prst="rightArrow">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A81270-0A7D-4024-BD46-5A8A80E539BF}">
      <dsp:nvSpPr>
        <dsp:cNvPr id="0" name=""/>
        <dsp:cNvSpPr/>
      </dsp:nvSpPr>
      <dsp:spPr>
        <a:xfrm>
          <a:off x="442652" y="605997"/>
          <a:ext cx="1795062" cy="80799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a:t>Years of Service </a:t>
          </a:r>
          <a:br>
            <a:rPr lang="en-US" sz="1900" kern="1200" dirty="0"/>
          </a:br>
          <a:r>
            <a:rPr lang="en-US" sz="1900" kern="1200" dirty="0"/>
            <a:t>July 1, 2005</a:t>
          </a:r>
        </a:p>
      </dsp:txBody>
      <dsp:txXfrm>
        <a:off x="482095" y="645440"/>
        <a:ext cx="1716176" cy="729110"/>
      </dsp:txXfrm>
    </dsp:sp>
    <dsp:sp modelId="{7AC6ED4E-7983-440B-8F5F-14838773CCF8}">
      <dsp:nvSpPr>
        <dsp:cNvPr id="0" name=""/>
        <dsp:cNvSpPr/>
      </dsp:nvSpPr>
      <dsp:spPr>
        <a:xfrm>
          <a:off x="2397937" y="605997"/>
          <a:ext cx="2301066" cy="80799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a:t>Years of Service September 30, 2009</a:t>
          </a:r>
        </a:p>
      </dsp:txBody>
      <dsp:txXfrm>
        <a:off x="2437380" y="645440"/>
        <a:ext cx="2222180" cy="729110"/>
      </dsp:txXfrm>
    </dsp:sp>
    <dsp:sp modelId="{D9EC7D03-0258-4CFA-AAF3-AB9C9A855F03}">
      <dsp:nvSpPr>
        <dsp:cNvPr id="0" name=""/>
        <dsp:cNvSpPr/>
      </dsp:nvSpPr>
      <dsp:spPr>
        <a:xfrm>
          <a:off x="4859227" y="605997"/>
          <a:ext cx="1847066" cy="807996"/>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a:t>Years of Service </a:t>
          </a:r>
          <a:br>
            <a:rPr lang="en-US" sz="1900" kern="1200" dirty="0"/>
          </a:br>
          <a:r>
            <a:rPr lang="en-US" sz="1900" kern="1200" dirty="0"/>
            <a:t>June 30, 2012</a:t>
          </a:r>
        </a:p>
      </dsp:txBody>
      <dsp:txXfrm>
        <a:off x="4898670" y="645440"/>
        <a:ext cx="1768180" cy="72911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05CB594-38C1-4554-B50D-7A1D138F760D}" type="datetimeFigureOut">
              <a:rPr lang="en-US" smtClean="0"/>
              <a:t>1/21/2020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2FA9C75-5E34-4934-A8BE-0D22014E980D}" type="slidenum">
              <a:rPr lang="en-US" smtClean="0"/>
              <a:t>‹#›</a:t>
            </a:fld>
            <a:endParaRPr lang="en-US"/>
          </a:p>
        </p:txBody>
      </p:sp>
    </p:spTree>
    <p:extLst>
      <p:ext uri="{BB962C8B-B14F-4D97-AF65-F5344CB8AC3E}">
        <p14:creationId xmlns:p14="http://schemas.microsoft.com/office/powerpoint/2010/main" val="2365810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B71EC20-802C-46A9-A7CC-41A186E9F1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1CA5391D-C071-47D0-BF63-F22710ACDC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A8DCF238-CDD9-4246-BD79-ED56B5FF6D79}"/>
              </a:ext>
            </a:extLst>
          </p:cNvPr>
          <p:cNvSpPr>
            <a:spLocks noGrp="1"/>
          </p:cNvSpPr>
          <p:nvPr>
            <p:ph type="dt" sz="half" idx="10"/>
          </p:nvPr>
        </p:nvSpPr>
        <p:spPr/>
        <p:txBody>
          <a:bodyPr/>
          <a:lstStyle/>
          <a:p>
            <a:fld id="{6934C111-868C-43F4-9A11-CF567761F6BA}" type="datetimeFigureOut">
              <a:rPr lang="en-US" smtClean="0"/>
              <a:t>1/21/2020</a:t>
            </a:fld>
            <a:endParaRPr lang="en-US"/>
          </a:p>
        </p:txBody>
      </p:sp>
      <p:sp>
        <p:nvSpPr>
          <p:cNvPr id="5" name="Footer Placeholder 4">
            <a:extLst>
              <a:ext uri="{FF2B5EF4-FFF2-40B4-BE49-F238E27FC236}">
                <a16:creationId xmlns:a16="http://schemas.microsoft.com/office/drawing/2014/main" xmlns="" id="{0279BAAD-6BBC-4E0F-B0CB-25568B9BA2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3C7E302-7F95-4DB7-8122-039A0099B5AF}"/>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379087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909DA23-3654-4F46-A424-C0CE215C04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EDDBDE9F-5984-488D-BE0C-DFC9059C478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41E3EC9-6AE0-442A-A59B-12B747D82742}"/>
              </a:ext>
            </a:extLst>
          </p:cNvPr>
          <p:cNvSpPr>
            <a:spLocks noGrp="1"/>
          </p:cNvSpPr>
          <p:nvPr>
            <p:ph type="dt" sz="half" idx="10"/>
          </p:nvPr>
        </p:nvSpPr>
        <p:spPr/>
        <p:txBody>
          <a:bodyPr/>
          <a:lstStyle/>
          <a:p>
            <a:fld id="{6934C111-868C-43F4-9A11-CF567761F6BA}" type="datetimeFigureOut">
              <a:rPr lang="en-US" smtClean="0"/>
              <a:t>1/21/2020</a:t>
            </a:fld>
            <a:endParaRPr lang="en-US"/>
          </a:p>
        </p:txBody>
      </p:sp>
      <p:sp>
        <p:nvSpPr>
          <p:cNvPr id="5" name="Footer Placeholder 4">
            <a:extLst>
              <a:ext uri="{FF2B5EF4-FFF2-40B4-BE49-F238E27FC236}">
                <a16:creationId xmlns:a16="http://schemas.microsoft.com/office/drawing/2014/main" xmlns="" id="{ED45AA57-C53D-4265-A5C6-B6F581A96C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B44C6F2-06A0-4AE2-BFDD-2ED1F76975CD}"/>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1888380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8A0A0408-4E42-4B57-A33B-7BDF2692FA8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9114BE62-8989-46DF-8752-042612439C0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D3B5DBA-FDC8-45C5-8B17-CB8916CD9B63}"/>
              </a:ext>
            </a:extLst>
          </p:cNvPr>
          <p:cNvSpPr>
            <a:spLocks noGrp="1"/>
          </p:cNvSpPr>
          <p:nvPr>
            <p:ph type="dt" sz="half" idx="10"/>
          </p:nvPr>
        </p:nvSpPr>
        <p:spPr/>
        <p:txBody>
          <a:bodyPr/>
          <a:lstStyle/>
          <a:p>
            <a:fld id="{6934C111-868C-43F4-9A11-CF567761F6BA}" type="datetimeFigureOut">
              <a:rPr lang="en-US" smtClean="0"/>
              <a:t>1/21/2020</a:t>
            </a:fld>
            <a:endParaRPr lang="en-US"/>
          </a:p>
        </p:txBody>
      </p:sp>
      <p:sp>
        <p:nvSpPr>
          <p:cNvPr id="5" name="Footer Placeholder 4">
            <a:extLst>
              <a:ext uri="{FF2B5EF4-FFF2-40B4-BE49-F238E27FC236}">
                <a16:creationId xmlns:a16="http://schemas.microsoft.com/office/drawing/2014/main" xmlns="" id="{044FC151-CE0D-4C2B-9C8A-404739E750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C89C9DA-C861-49C6-AA85-71240C7FFF70}"/>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8280785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dirty="0"/>
          </a:p>
        </p:txBody>
      </p:sp>
      <p:sp>
        <p:nvSpPr>
          <p:cNvPr id="9" name="Title 8"/>
          <p:cNvSpPr>
            <a:spLocks noGrp="1"/>
          </p:cNvSpPr>
          <p:nvPr>
            <p:ph type="ctrTitle"/>
          </p:nvPr>
        </p:nvSpPr>
        <p:spPr>
          <a:xfrm>
            <a:off x="11176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accent6"/>
                </a:solidFill>
                <a:effectLst>
                  <a:outerShdw blurRad="31750" dist="25400" dir="5400000" algn="tl" rotWithShape="0">
                    <a:srgbClr val="000000">
                      <a:alpha val="25000"/>
                    </a:srgbClr>
                  </a:outerShdw>
                </a:effectLst>
              </a:defRPr>
            </a:lvl1pPr>
            <a:extLst/>
          </a:lstStyle>
          <a:p>
            <a:r>
              <a:rPr lang="en-US"/>
              <a:t>Click to edit Master title style</a:t>
            </a:r>
            <a:endParaRPr lang="en-US" dirty="0"/>
          </a:p>
        </p:txBody>
      </p:sp>
      <p:sp>
        <p:nvSpPr>
          <p:cNvPr id="17" name="Subtitle 16"/>
          <p:cNvSpPr>
            <a:spLocks noGrp="1"/>
          </p:cNvSpPr>
          <p:nvPr>
            <p:ph type="subTitle" idx="1"/>
          </p:nvPr>
        </p:nvSpPr>
        <p:spPr>
          <a:xfrm>
            <a:off x="1117600" y="3582807"/>
            <a:ext cx="10363200" cy="1199704"/>
          </a:xfrm>
        </p:spPr>
        <p:txBody>
          <a:bodyPr/>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30" name="Date Placeholder 29"/>
          <p:cNvSpPr>
            <a:spLocks noGrp="1"/>
          </p:cNvSpPr>
          <p:nvPr>
            <p:ph type="dt" sz="half" idx="10"/>
          </p:nvPr>
        </p:nvSpPr>
        <p:spPr/>
        <p:txBody>
          <a:bodyPr/>
          <a:lstStyle>
            <a:lvl1pPr>
              <a:defRPr>
                <a:solidFill>
                  <a:srgbClr val="FFFFFF"/>
                </a:solidFill>
              </a:defRPr>
            </a:lvl1pPr>
            <a:extLst/>
          </a:lstStyle>
          <a:p>
            <a:fld id="{C7F18C60-5A09-4376-BFCF-BC6F0EF87235}" type="datetime1">
              <a:rPr lang="en-US" smtClean="0"/>
              <a:t>1/21/2020</a:t>
            </a:fld>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B98C519-64B7-4343-9F1D-B36035AE450B}" type="slidenum">
              <a:rPr lang="en-US" smtClean="0"/>
              <a:t>‹#›</a:t>
            </a:fld>
            <a:endParaRPr lang="en-US" dirty="0"/>
          </a:p>
        </p:txBody>
      </p:sp>
    </p:spTree>
    <p:extLst>
      <p:ext uri="{BB962C8B-B14F-4D97-AF65-F5344CB8AC3E}">
        <p14:creationId xmlns:p14="http://schemas.microsoft.com/office/powerpoint/2010/main" val="505971556"/>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ersri">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p>
            <a:fld id="{DB98C519-64B7-4343-9F1D-B36035AE450B}" type="slidenum">
              <a:rPr lang="en-US" smtClean="0"/>
              <a:t>‹#›</a:t>
            </a:fld>
            <a:endParaRPr lang="en-US" dirty="0"/>
          </a:p>
        </p:txBody>
      </p:sp>
      <p:sp>
        <p:nvSpPr>
          <p:cNvPr id="7" name="Title 6"/>
          <p:cNvSpPr>
            <a:spLocks noGrp="1"/>
          </p:cNvSpPr>
          <p:nvPr>
            <p:ph type="title"/>
          </p:nvPr>
        </p:nvSpPr>
        <p:spPr/>
        <p:txBody>
          <a:bodyPr rtlCol="0"/>
          <a:lstStyle>
            <a:lvl1pPr>
              <a:defRPr>
                <a:solidFill>
                  <a:schemeClr val="accent6"/>
                </a:solidFill>
              </a:defRPr>
            </a:lvl1pPr>
            <a:extLst/>
          </a:lstStyle>
          <a:p>
            <a:r>
              <a:rPr lang="en-US"/>
              <a:t>Click to edit Master title style</a:t>
            </a:r>
            <a:endParaRPr lang="en-US" dirty="0"/>
          </a:p>
        </p:txBody>
      </p:sp>
    </p:spTree>
    <p:extLst>
      <p:ext uri="{BB962C8B-B14F-4D97-AF65-F5344CB8AC3E}">
        <p14:creationId xmlns:p14="http://schemas.microsoft.com/office/powerpoint/2010/main" val="10440573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17600"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solidFill>
                  <a:schemeClr val="accent6"/>
                </a:solidFill>
                <a:effectLst>
                  <a:outerShdw blurRad="31750" dist="25400" dir="5400000" algn="tl" rotWithShape="0">
                    <a:srgbClr val="000000">
                      <a:alpha val="25000"/>
                    </a:srgbClr>
                  </a:outerShdw>
                </a:effectLst>
              </a:defRPr>
            </a:lvl1pPr>
            <a:extLst/>
          </a:lstStyle>
          <a:p>
            <a:r>
              <a:rPr lang="en-US"/>
              <a:t>Click to edit Master title style</a:t>
            </a:r>
            <a:endParaRPr lang="en-US" dirty="0"/>
          </a:p>
        </p:txBody>
      </p:sp>
      <p:sp>
        <p:nvSpPr>
          <p:cNvPr id="3" name="Text Placeholder 2"/>
          <p:cNvSpPr>
            <a:spLocks noGrp="1"/>
          </p:cNvSpPr>
          <p:nvPr>
            <p:ph type="body" idx="1"/>
          </p:nvPr>
        </p:nvSpPr>
        <p:spPr>
          <a:xfrm>
            <a:off x="5230284" y="2888512"/>
            <a:ext cx="6096000" cy="1454888"/>
          </a:xfrm>
        </p:spPr>
        <p:txBody>
          <a:bodyPr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4" name="Date Placeholder 3"/>
          <p:cNvSpPr>
            <a:spLocks noGrp="1"/>
          </p:cNvSpPr>
          <p:nvPr>
            <p:ph type="dt" sz="half" idx="10"/>
          </p:nvPr>
        </p:nvSpPr>
        <p:spPr/>
        <p:txBody>
          <a:bodyPr/>
          <a:lstStyle/>
          <a:p>
            <a:fld id="{047499B9-0123-4A41-AFBF-7DDE18028973}" type="datetime1">
              <a:rPr lang="en-US" smtClean="0"/>
              <a:t>1/21/2020</a:t>
            </a:fld>
            <a:endParaRPr lang="en-US" dirty="0"/>
          </a:p>
        </p:txBody>
      </p:sp>
      <p:sp>
        <p:nvSpPr>
          <p:cNvPr id="6" name="Slide Number Placeholder 5"/>
          <p:cNvSpPr>
            <a:spLocks noGrp="1"/>
          </p:cNvSpPr>
          <p:nvPr>
            <p:ph type="sldNum" sz="quarter" idx="12"/>
          </p:nvPr>
        </p:nvSpPr>
        <p:spPr/>
        <p:txBody>
          <a:bodyPr/>
          <a:lstStyle/>
          <a:p>
            <a:fld id="{DB98C519-64B7-4343-9F1D-B36035AE450B}" type="slidenum">
              <a:rPr lang="en-US" smtClean="0"/>
              <a:t>‹#›</a:t>
            </a:fld>
            <a:endParaRPr lang="en-US" dirty="0"/>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endParaRPr lang="en-US" sz="1800" dirty="0"/>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endParaRPr lang="en-US" sz="1800" dirty="0"/>
          </a:p>
        </p:txBody>
      </p:sp>
    </p:spTree>
    <p:extLst>
      <p:ext uri="{BB962C8B-B14F-4D97-AF65-F5344CB8AC3E}">
        <p14:creationId xmlns:p14="http://schemas.microsoft.com/office/powerpoint/2010/main" val="9914415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117600" y="1066801"/>
            <a:ext cx="5384800" cy="4940491"/>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705600" y="1066801"/>
            <a:ext cx="5384800" cy="4940491"/>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565AC9E-8E8E-4DFB-BCBD-BC4E724A23E0}" type="datetime1">
              <a:rPr lang="en-US" smtClean="0"/>
              <a:t>1/21/2020</a:t>
            </a:fld>
            <a:endParaRPr lang="en-US" dirty="0"/>
          </a:p>
        </p:txBody>
      </p:sp>
      <p:sp>
        <p:nvSpPr>
          <p:cNvPr id="7" name="Slide Number Placeholder 6"/>
          <p:cNvSpPr>
            <a:spLocks noGrp="1"/>
          </p:cNvSpPr>
          <p:nvPr>
            <p:ph type="sldNum" sz="quarter" idx="12"/>
          </p:nvPr>
        </p:nvSpPr>
        <p:spPr/>
        <p:txBody>
          <a:bodyPr/>
          <a:lstStyle/>
          <a:p>
            <a:fld id="{DB98C519-64B7-4343-9F1D-B36035AE450B}" type="slidenum">
              <a:rPr lang="en-US" smtClean="0"/>
              <a:t>‹#›</a:t>
            </a:fld>
            <a:endParaRPr lang="en-US" dirty="0"/>
          </a:p>
        </p:txBody>
      </p:sp>
      <p:sp>
        <p:nvSpPr>
          <p:cNvPr id="8" name="Title 7"/>
          <p:cNvSpPr>
            <a:spLocks noGrp="1"/>
          </p:cNvSpPr>
          <p:nvPr>
            <p:ph type="title"/>
          </p:nvPr>
        </p:nvSpPr>
        <p:spPr/>
        <p:txBody>
          <a:bodyPr rtlCol="0"/>
          <a:lstStyle/>
          <a:p>
            <a:r>
              <a:rPr lang="en-US"/>
              <a:t>Click to edit Master title style</a:t>
            </a:r>
          </a:p>
        </p:txBody>
      </p:sp>
    </p:spTree>
    <p:extLst>
      <p:ext uri="{BB962C8B-B14F-4D97-AF65-F5344CB8AC3E}">
        <p14:creationId xmlns:p14="http://schemas.microsoft.com/office/powerpoint/2010/main" val="2883774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lang="en-US"/>
              <a:t>Click to edit Master title style</a:t>
            </a:r>
            <a:endParaRPr lang="en-US" dirty="0"/>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609600" y="1472431"/>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193368" y="1472431"/>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060D08B-2C42-469C-828B-45C616E711FA}" type="datetime1">
              <a:rPr lang="en-US" smtClean="0"/>
              <a:t>1/21/2020</a:t>
            </a:fld>
            <a:endParaRPr lang="en-US" dirty="0"/>
          </a:p>
        </p:txBody>
      </p:sp>
      <p:sp>
        <p:nvSpPr>
          <p:cNvPr id="9" name="Slide Number Placeholder 8"/>
          <p:cNvSpPr>
            <a:spLocks noGrp="1"/>
          </p:cNvSpPr>
          <p:nvPr>
            <p:ph type="sldNum" sz="quarter" idx="12"/>
          </p:nvPr>
        </p:nvSpPr>
        <p:spPr/>
        <p:txBody>
          <a:bodyPr/>
          <a:lstStyle/>
          <a:p>
            <a:fld id="{DB98C519-64B7-4343-9F1D-B36035AE450B}" type="slidenum">
              <a:rPr lang="en-US" smtClean="0"/>
              <a:t>‹#›</a:t>
            </a:fld>
            <a:endParaRPr lang="en-US" dirty="0"/>
          </a:p>
        </p:txBody>
      </p:sp>
    </p:spTree>
    <p:extLst>
      <p:ext uri="{BB962C8B-B14F-4D97-AF65-F5344CB8AC3E}">
        <p14:creationId xmlns:p14="http://schemas.microsoft.com/office/powerpoint/2010/main" val="42539544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5B2F72C-62B8-4721-AC43-A581A4DE8C9A}" type="datetime1">
              <a:rPr lang="en-US" smtClean="0"/>
              <a:t>1/21/2020</a:t>
            </a:fld>
            <a:endParaRPr lang="en-US" dirty="0"/>
          </a:p>
        </p:txBody>
      </p:sp>
      <p:sp>
        <p:nvSpPr>
          <p:cNvPr id="5" name="Slide Number Placeholder 4"/>
          <p:cNvSpPr>
            <a:spLocks noGrp="1"/>
          </p:cNvSpPr>
          <p:nvPr>
            <p:ph type="sldNum" sz="quarter" idx="12"/>
          </p:nvPr>
        </p:nvSpPr>
        <p:spPr/>
        <p:txBody>
          <a:bodyPr/>
          <a:lstStyle/>
          <a:p>
            <a:fld id="{DB98C519-64B7-4343-9F1D-B36035AE450B}" type="slidenum">
              <a:rPr lang="en-US" smtClean="0"/>
              <a:t>‹#›</a:t>
            </a:fld>
            <a:endParaRPr lang="en-US" dirty="0"/>
          </a:p>
        </p:txBody>
      </p:sp>
      <p:sp>
        <p:nvSpPr>
          <p:cNvPr id="6" name="Title 5"/>
          <p:cNvSpPr>
            <a:spLocks noGrp="1"/>
          </p:cNvSpPr>
          <p:nvPr>
            <p:ph type="title"/>
          </p:nvPr>
        </p:nvSpPr>
        <p:spPr/>
        <p:txBody>
          <a:bodyPr rtlCol="0"/>
          <a:lstStyle>
            <a:lvl1pPr>
              <a:defRPr>
                <a:solidFill>
                  <a:schemeClr val="accent6"/>
                </a:solidFill>
              </a:defRPr>
            </a:lvl1pPr>
            <a:extLst/>
          </a:lstStyle>
          <a:p>
            <a:r>
              <a:rPr lang="en-US"/>
              <a:t>Click to edit Master title style</a:t>
            </a:r>
            <a:endParaRPr lang="en-US" dirty="0"/>
          </a:p>
        </p:txBody>
      </p:sp>
    </p:spTree>
    <p:extLst>
      <p:ext uri="{BB962C8B-B14F-4D97-AF65-F5344CB8AC3E}">
        <p14:creationId xmlns:p14="http://schemas.microsoft.com/office/powerpoint/2010/main" val="8684871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lang="en-US"/>
              <a:t>Click to edit Master title style</a:t>
            </a:r>
            <a:endParaRPr lang="en-US" dirty="0"/>
          </a:p>
        </p:txBody>
      </p:sp>
      <p:sp>
        <p:nvSpPr>
          <p:cNvPr id="3" name="Text Placeholder 2"/>
          <p:cNvSpPr>
            <a:spLocks noGrp="1"/>
          </p:cNvSpPr>
          <p:nvPr>
            <p:ph type="body" idx="2"/>
          </p:nvPr>
        </p:nvSpPr>
        <p:spPr>
          <a:xfrm>
            <a:off x="5892800" y="5334000"/>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969376" y="6407944"/>
            <a:ext cx="2560320" cy="365760"/>
          </a:xfrm>
        </p:spPr>
        <p:txBody>
          <a:bodyPr/>
          <a:lstStyle/>
          <a:p>
            <a:fld id="{EB66E768-2397-44D9-8505-A2987E9D12AD}" type="datetime1">
              <a:rPr lang="en-US" smtClean="0"/>
              <a:t>1/21/2020</a:t>
            </a:fld>
            <a:endParaRPr lang="en-US" dirty="0"/>
          </a:p>
        </p:txBody>
      </p:sp>
      <p:sp>
        <p:nvSpPr>
          <p:cNvPr id="7" name="Slide Number Placeholder 6"/>
          <p:cNvSpPr>
            <a:spLocks noGrp="1"/>
          </p:cNvSpPr>
          <p:nvPr>
            <p:ph type="sldNum" sz="quarter" idx="12"/>
          </p:nvPr>
        </p:nvSpPr>
        <p:spPr/>
        <p:txBody>
          <a:bodyPr/>
          <a:lstStyle/>
          <a:p>
            <a:fld id="{DB98C519-64B7-4343-9F1D-B36035AE450B}" type="slidenum">
              <a:rPr lang="en-US" smtClean="0"/>
              <a:t>‹#›</a:t>
            </a:fld>
            <a:endParaRPr lang="en-US" dirty="0"/>
          </a:p>
        </p:txBody>
      </p:sp>
    </p:spTree>
    <p:extLst>
      <p:ext uri="{BB962C8B-B14F-4D97-AF65-F5344CB8AC3E}">
        <p14:creationId xmlns:p14="http://schemas.microsoft.com/office/powerpoint/2010/main" val="16871245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4000" y="5257800"/>
            <a:ext cx="9550400" cy="648232"/>
          </a:xfrm>
          <a:noFill/>
        </p:spPr>
        <p:txBody>
          <a:bodyPr anchor="t"/>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1219200" y="189968"/>
            <a:ext cx="106680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fld id="{2A35D4C1-A306-4012-9A41-18DCA92DF16C}" type="datetime1">
              <a:rPr lang="en-US" smtClean="0"/>
              <a:t>1/21/2020</a:t>
            </a:fld>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B98C519-64B7-4343-9F1D-B36035AE450B}" type="slidenum">
              <a:rPr lang="en-US" smtClean="0"/>
              <a:t>‹#›</a:t>
            </a:fld>
            <a:endParaRPr lang="en-US" dirty="0"/>
          </a:p>
        </p:txBody>
      </p:sp>
      <p:sp>
        <p:nvSpPr>
          <p:cNvPr id="2" name="Title 1"/>
          <p:cNvSpPr>
            <a:spLocks noGrp="1"/>
          </p:cNvSpPr>
          <p:nvPr>
            <p:ph type="title"/>
          </p:nvPr>
        </p:nvSpPr>
        <p:spPr>
          <a:xfrm>
            <a:off x="1117600" y="4707104"/>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endParaRPr lang="en-US" dirty="0"/>
          </a:p>
        </p:txBody>
      </p: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endParaRPr lang="en-US" sz="1800" dirty="0"/>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a:endParaRPr lang="en-US" sz="1800" dirty="0"/>
          </a:p>
        </p:txBody>
      </p:sp>
    </p:spTree>
    <p:extLst>
      <p:ext uri="{BB962C8B-B14F-4D97-AF65-F5344CB8AC3E}">
        <p14:creationId xmlns:p14="http://schemas.microsoft.com/office/powerpoint/2010/main" val="3188253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7AA4E59-5D9F-4134-8F68-9A333B55CB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05A2430-D229-4830-A979-BC6B737F2CE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9F1E865-9054-4245-8E0D-8CB99B88AB7B}"/>
              </a:ext>
            </a:extLst>
          </p:cNvPr>
          <p:cNvSpPr>
            <a:spLocks noGrp="1"/>
          </p:cNvSpPr>
          <p:nvPr>
            <p:ph type="dt" sz="half" idx="10"/>
          </p:nvPr>
        </p:nvSpPr>
        <p:spPr/>
        <p:txBody>
          <a:bodyPr/>
          <a:lstStyle/>
          <a:p>
            <a:fld id="{6934C111-868C-43F4-9A11-CF567761F6BA}" type="datetimeFigureOut">
              <a:rPr lang="en-US" smtClean="0"/>
              <a:t>1/21/2020</a:t>
            </a:fld>
            <a:endParaRPr lang="en-US"/>
          </a:p>
        </p:txBody>
      </p:sp>
      <p:sp>
        <p:nvSpPr>
          <p:cNvPr id="5" name="Footer Placeholder 4">
            <a:extLst>
              <a:ext uri="{FF2B5EF4-FFF2-40B4-BE49-F238E27FC236}">
                <a16:creationId xmlns:a16="http://schemas.microsoft.com/office/drawing/2014/main" xmlns="" id="{769EFBAA-026B-437B-9B70-075564A7D4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88E571C-120F-44BE-A0F5-9C386D3694B3}"/>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3031159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2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5483" y="1447802"/>
            <a:ext cx="5386917" cy="304801"/>
          </a:xfrm>
          <a:solidFill>
            <a:schemeClr val="accent5">
              <a:lumMod val="20000"/>
              <a:lumOff val="80000"/>
              <a:alpha val="39000"/>
            </a:schemeClr>
          </a:solidFill>
        </p:spPr>
        <p:txBody>
          <a:bodyPr tIns="274320" anchor="b">
            <a:noAutofit/>
          </a:bodyPr>
          <a:lstStyle>
            <a:lvl1pPr marL="0" indent="0">
              <a:buNone/>
              <a:defRPr sz="1800" b="1" cap="all" baseline="0">
                <a:solidFill>
                  <a:schemeClr val="bg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16000" y="1752602"/>
            <a:ext cx="5386917" cy="4068763"/>
          </a:xfrm>
        </p:spPr>
        <p:txBody>
          <a:bodyPr/>
          <a:lstStyle>
            <a:lvl1pPr>
              <a:lnSpc>
                <a:spcPct val="100000"/>
              </a:lnSpc>
              <a:buClr>
                <a:schemeClr val="bg1">
                  <a:lumMod val="95000"/>
                </a:schemeClr>
              </a:buClr>
              <a:defRPr sz="2000"/>
            </a:lvl1pPr>
            <a:lvl2pPr>
              <a:lnSpc>
                <a:spcPct val="100000"/>
              </a:lnSpc>
              <a:buClr>
                <a:schemeClr val="bg1">
                  <a:lumMod val="95000"/>
                </a:schemeClr>
              </a:buClr>
              <a:defRPr sz="2000"/>
            </a:lvl2pPr>
            <a:lvl3pPr>
              <a:lnSpc>
                <a:spcPct val="100000"/>
              </a:lnSpc>
              <a:buClr>
                <a:schemeClr val="bg1">
                  <a:lumMod val="95000"/>
                </a:schemeClr>
              </a:buClr>
              <a:defRPr sz="1800"/>
            </a:lvl3pPr>
            <a:lvl4pPr>
              <a:lnSpc>
                <a:spcPct val="100000"/>
              </a:lnSpc>
              <a:buClr>
                <a:schemeClr val="bg1">
                  <a:lumMod val="95000"/>
                </a:schemeClr>
              </a:buClr>
              <a:defRPr sz="1600"/>
            </a:lvl4pPr>
            <a:lvl5pPr>
              <a:lnSpc>
                <a:spcPct val="100000"/>
              </a:lnSpc>
              <a:buClr>
                <a:schemeClr val="bg1">
                  <a:lumMod val="95000"/>
                </a:schemeClr>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604001" y="1752602"/>
            <a:ext cx="5389033" cy="4068763"/>
          </a:xfrm>
        </p:spPr>
        <p:txBody>
          <a:bodyPr/>
          <a:lstStyle>
            <a:lvl1pPr>
              <a:buClr>
                <a:schemeClr val="bg1">
                  <a:lumMod val="95000"/>
                </a:schemeClr>
              </a:buClr>
              <a:defRPr sz="2000"/>
            </a:lvl1pPr>
            <a:lvl2pPr>
              <a:buClr>
                <a:schemeClr val="bg1">
                  <a:lumMod val="95000"/>
                </a:schemeClr>
              </a:buClr>
              <a:defRPr sz="2000"/>
            </a:lvl2pPr>
            <a:lvl3pPr>
              <a:buClr>
                <a:schemeClr val="bg1">
                  <a:lumMod val="95000"/>
                </a:schemeClr>
              </a:buClr>
              <a:defRPr sz="1800"/>
            </a:lvl3pPr>
            <a:lvl4pPr>
              <a:buClr>
                <a:schemeClr val="bg1">
                  <a:lumMod val="95000"/>
                </a:schemeClr>
              </a:buClr>
              <a:defRPr sz="1600"/>
            </a:lvl4pPr>
            <a:lvl5pPr>
              <a:buClr>
                <a:schemeClr val="bg1">
                  <a:lumMod val="95000"/>
                </a:schemeClr>
              </a:buCl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2"/>
          <p:cNvSpPr>
            <a:spLocks noGrp="1"/>
          </p:cNvSpPr>
          <p:nvPr>
            <p:ph type="body" idx="12"/>
          </p:nvPr>
        </p:nvSpPr>
        <p:spPr>
          <a:xfrm>
            <a:off x="6604000" y="1447803"/>
            <a:ext cx="5386917" cy="304801"/>
          </a:xfrm>
          <a:solidFill>
            <a:schemeClr val="accent5">
              <a:lumMod val="20000"/>
              <a:lumOff val="80000"/>
              <a:alpha val="39000"/>
            </a:schemeClr>
          </a:solidFill>
        </p:spPr>
        <p:txBody>
          <a:bodyPr tIns="274320" anchor="b">
            <a:noAutofit/>
          </a:bodyPr>
          <a:lstStyle>
            <a:lvl1pPr marL="0" indent="0">
              <a:buNone/>
              <a:defRPr sz="1800" b="1" cap="all" baseline="0">
                <a:solidFill>
                  <a:schemeClr val="bg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Slide Number Placeholder 9"/>
          <p:cNvSpPr>
            <a:spLocks noGrp="1"/>
          </p:cNvSpPr>
          <p:nvPr>
            <p:ph type="sldNum" sz="quarter" idx="14"/>
          </p:nvPr>
        </p:nvSpPr>
        <p:spPr/>
        <p:txBody>
          <a:bodyPr/>
          <a:lstStyle/>
          <a:p>
            <a:fld id="{DB98C519-64B7-4343-9F1D-B36035AE450B}" type="slidenum">
              <a:rPr lang="en-US" smtClean="0"/>
              <a:t>‹#›</a:t>
            </a:fld>
            <a:endParaRPr lang="en-US" dirty="0"/>
          </a:p>
        </p:txBody>
      </p:sp>
      <p:sp>
        <p:nvSpPr>
          <p:cNvPr id="17" name="Title 16"/>
          <p:cNvSpPr>
            <a:spLocks noGrp="1"/>
          </p:cNvSpPr>
          <p:nvPr>
            <p:ph type="title"/>
          </p:nvPr>
        </p:nvSpPr>
        <p:spPr>
          <a:xfrm>
            <a:off x="1117600" y="152401"/>
            <a:ext cx="10972800" cy="639763"/>
          </a:xfrm>
        </p:spPr>
        <p:txBody>
          <a:bodyPr/>
          <a:lstStyle/>
          <a:p>
            <a:r>
              <a:rPr lang="en-US"/>
              <a:t>Click to edit Master title style</a:t>
            </a:r>
          </a:p>
        </p:txBody>
      </p:sp>
      <p:sp>
        <p:nvSpPr>
          <p:cNvPr id="18" name="Text Placeholder 10"/>
          <p:cNvSpPr>
            <a:spLocks noGrp="1"/>
          </p:cNvSpPr>
          <p:nvPr>
            <p:ph type="body" sz="quarter" idx="13"/>
          </p:nvPr>
        </p:nvSpPr>
        <p:spPr>
          <a:xfrm>
            <a:off x="1117600" y="669600"/>
            <a:ext cx="11001600" cy="457200"/>
          </a:xfrm>
        </p:spPr>
        <p:txBody>
          <a:bodyPr>
            <a:normAutofit/>
          </a:bodyPr>
          <a:lstStyle>
            <a:lvl1pPr>
              <a:buFontTx/>
              <a:buNone/>
              <a:defRPr sz="2400"/>
            </a:lvl1pPr>
          </a:lstStyle>
          <a:p>
            <a:pPr lvl="0"/>
            <a:r>
              <a:rPr lang="en-US"/>
              <a:t>Click to edit Master text styles</a:t>
            </a:r>
          </a:p>
        </p:txBody>
      </p:sp>
    </p:spTree>
    <p:extLst>
      <p:ext uri="{BB962C8B-B14F-4D97-AF65-F5344CB8AC3E}">
        <p14:creationId xmlns:p14="http://schemas.microsoft.com/office/powerpoint/2010/main" val="26177942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cSld name="2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06400" y="1295401"/>
            <a:ext cx="5384800" cy="4525964"/>
          </a:xfrm>
        </p:spPr>
        <p:txBody>
          <a:bodyPr/>
          <a:lstStyle>
            <a:lvl1pPr>
              <a:buClr>
                <a:schemeClr val="bg1">
                  <a:lumMod val="95000"/>
                </a:schemeClr>
              </a:buClr>
              <a:defRPr sz="2400"/>
            </a:lvl1pPr>
            <a:lvl2pPr>
              <a:buClr>
                <a:schemeClr val="bg1">
                  <a:lumMod val="95000"/>
                </a:schemeClr>
              </a:buClr>
              <a:defRPr sz="2000"/>
            </a:lvl2pPr>
            <a:lvl3pPr>
              <a:buClr>
                <a:schemeClr val="bg1">
                  <a:lumMod val="95000"/>
                </a:schemeClr>
              </a:buClr>
              <a:defRPr sz="2000"/>
            </a:lvl3pPr>
            <a:lvl4pPr>
              <a:buClr>
                <a:schemeClr val="bg1">
                  <a:lumMod val="95000"/>
                </a:schemeClr>
              </a:buClr>
              <a:defRPr sz="1800"/>
            </a:lvl4pPr>
            <a:lvl5pPr>
              <a:buClr>
                <a:schemeClr val="bg1">
                  <a:lumMod val="95000"/>
                </a:schemeClr>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94400" y="1295401"/>
            <a:ext cx="5384800" cy="4525964"/>
          </a:xfrm>
        </p:spPr>
        <p:txBody>
          <a:bodyPr/>
          <a:lstStyle>
            <a:lvl1pPr>
              <a:buClr>
                <a:schemeClr val="bg1">
                  <a:lumMod val="95000"/>
                </a:schemeClr>
              </a:buClr>
              <a:defRPr sz="2400"/>
            </a:lvl1pPr>
            <a:lvl2pPr>
              <a:buClr>
                <a:schemeClr val="bg1">
                  <a:lumMod val="95000"/>
                </a:schemeClr>
              </a:buClr>
              <a:defRPr sz="2000"/>
            </a:lvl2pPr>
            <a:lvl3pPr>
              <a:buClr>
                <a:schemeClr val="bg1">
                  <a:lumMod val="95000"/>
                </a:schemeClr>
              </a:buClr>
              <a:defRPr sz="2000"/>
            </a:lvl3pPr>
            <a:lvl4pPr>
              <a:buClr>
                <a:schemeClr val="bg1">
                  <a:lumMod val="95000"/>
                </a:schemeClr>
              </a:buClr>
              <a:defRPr sz="1800"/>
            </a:lvl4pPr>
            <a:lvl5pPr>
              <a:buClr>
                <a:schemeClr val="bg1">
                  <a:lumMod val="95000"/>
                </a:schemeClr>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11"/>
          <p:cNvSpPr>
            <a:spLocks noGrp="1"/>
          </p:cNvSpPr>
          <p:nvPr>
            <p:ph type="title"/>
          </p:nvPr>
        </p:nvSpPr>
        <p:spPr>
          <a:xfrm>
            <a:off x="203200" y="152401"/>
            <a:ext cx="10972800" cy="639763"/>
          </a:xfrm>
        </p:spPr>
        <p:txBody>
          <a:bodyPr/>
          <a:lstStyle/>
          <a:p>
            <a:r>
              <a:rPr lang="en-US"/>
              <a:t>Click to edit Master title style</a:t>
            </a:r>
          </a:p>
        </p:txBody>
      </p:sp>
      <p:sp>
        <p:nvSpPr>
          <p:cNvPr id="13" name="Text Placeholder 10"/>
          <p:cNvSpPr>
            <a:spLocks noGrp="1"/>
          </p:cNvSpPr>
          <p:nvPr>
            <p:ph type="body" sz="quarter" idx="13"/>
          </p:nvPr>
        </p:nvSpPr>
        <p:spPr>
          <a:xfrm>
            <a:off x="479200" y="669600"/>
            <a:ext cx="11001600" cy="457200"/>
          </a:xfrm>
        </p:spPr>
        <p:txBody>
          <a:bodyPr>
            <a:normAutofit/>
          </a:bodyPr>
          <a:lstStyle>
            <a:lvl1pPr>
              <a:buFontTx/>
              <a:buNone/>
              <a:defRPr sz="2400"/>
            </a:lvl1pPr>
          </a:lstStyle>
          <a:p>
            <a:pPr lvl="0"/>
            <a:r>
              <a:rPr lang="en-US"/>
              <a:t>Click to edit Master text styles</a:t>
            </a:r>
          </a:p>
        </p:txBody>
      </p:sp>
    </p:spTree>
    <p:extLst>
      <p:ext uri="{BB962C8B-B14F-4D97-AF65-F5344CB8AC3E}">
        <p14:creationId xmlns:p14="http://schemas.microsoft.com/office/powerpoint/2010/main" val="28682522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cSld name="3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117600" y="1295401"/>
            <a:ext cx="5384800" cy="4525964"/>
          </a:xfrm>
        </p:spPr>
        <p:txBody>
          <a:bodyPr/>
          <a:lstStyle>
            <a:lvl1pPr>
              <a:buClr>
                <a:schemeClr val="bg1">
                  <a:lumMod val="95000"/>
                </a:schemeClr>
              </a:buClr>
              <a:defRPr sz="2400"/>
            </a:lvl1pPr>
            <a:lvl2pPr>
              <a:buClr>
                <a:schemeClr val="bg1">
                  <a:lumMod val="95000"/>
                </a:schemeClr>
              </a:buClr>
              <a:defRPr sz="2000"/>
            </a:lvl2pPr>
            <a:lvl3pPr>
              <a:buClr>
                <a:schemeClr val="bg1">
                  <a:lumMod val="95000"/>
                </a:schemeClr>
              </a:buClr>
              <a:defRPr sz="2000"/>
            </a:lvl3pPr>
            <a:lvl4pPr>
              <a:buClr>
                <a:schemeClr val="bg1">
                  <a:lumMod val="95000"/>
                </a:schemeClr>
              </a:buClr>
              <a:defRPr sz="1800"/>
            </a:lvl4pPr>
            <a:lvl5pPr>
              <a:buClr>
                <a:schemeClr val="bg1">
                  <a:lumMod val="95000"/>
                </a:schemeClr>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4000" y="1295401"/>
            <a:ext cx="5384800" cy="4525964"/>
          </a:xfrm>
        </p:spPr>
        <p:txBody>
          <a:bodyPr/>
          <a:lstStyle>
            <a:lvl1pPr>
              <a:buClr>
                <a:schemeClr val="bg1">
                  <a:lumMod val="95000"/>
                </a:schemeClr>
              </a:buClr>
              <a:defRPr sz="2400"/>
            </a:lvl1pPr>
            <a:lvl2pPr>
              <a:buClr>
                <a:schemeClr val="bg1">
                  <a:lumMod val="95000"/>
                </a:schemeClr>
              </a:buClr>
              <a:defRPr sz="2000"/>
            </a:lvl2pPr>
            <a:lvl3pPr>
              <a:buClr>
                <a:schemeClr val="bg1">
                  <a:lumMod val="95000"/>
                </a:schemeClr>
              </a:buClr>
              <a:defRPr sz="2000"/>
            </a:lvl3pPr>
            <a:lvl4pPr>
              <a:buClr>
                <a:schemeClr val="bg1">
                  <a:lumMod val="95000"/>
                </a:schemeClr>
              </a:buClr>
              <a:defRPr sz="1800"/>
            </a:lvl4pPr>
            <a:lvl5pPr>
              <a:buClr>
                <a:schemeClr val="bg1">
                  <a:lumMod val="95000"/>
                </a:schemeClr>
              </a:buCl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11"/>
          <p:cNvSpPr>
            <a:spLocks noGrp="1"/>
          </p:cNvSpPr>
          <p:nvPr>
            <p:ph type="title"/>
          </p:nvPr>
        </p:nvSpPr>
        <p:spPr>
          <a:xfrm>
            <a:off x="1117600" y="152401"/>
            <a:ext cx="10972800" cy="639763"/>
          </a:xfrm>
        </p:spPr>
        <p:txBody>
          <a:bodyPr/>
          <a:lstStyle/>
          <a:p>
            <a:r>
              <a:rPr lang="en-US"/>
              <a:t>Click to edit Master title style</a:t>
            </a:r>
          </a:p>
        </p:txBody>
      </p:sp>
      <p:sp>
        <p:nvSpPr>
          <p:cNvPr id="13" name="Text Placeholder 10"/>
          <p:cNvSpPr>
            <a:spLocks noGrp="1"/>
          </p:cNvSpPr>
          <p:nvPr>
            <p:ph type="body" sz="quarter" idx="13"/>
          </p:nvPr>
        </p:nvSpPr>
        <p:spPr>
          <a:xfrm>
            <a:off x="1117600" y="669600"/>
            <a:ext cx="11001600" cy="457200"/>
          </a:xfrm>
        </p:spPr>
        <p:txBody>
          <a:bodyPr>
            <a:normAutofit/>
          </a:bodyPr>
          <a:lstStyle>
            <a:lvl1pPr>
              <a:buFontTx/>
              <a:buNone/>
              <a:defRPr sz="2400"/>
            </a:lvl1pPr>
          </a:lstStyle>
          <a:p>
            <a:pPr lvl="0"/>
            <a:r>
              <a:rPr lang="en-US"/>
              <a:t>Click to edit Master text styles</a:t>
            </a:r>
          </a:p>
        </p:txBody>
      </p:sp>
    </p:spTree>
    <p:extLst>
      <p:ext uri="{BB962C8B-B14F-4D97-AF65-F5344CB8AC3E}">
        <p14:creationId xmlns:p14="http://schemas.microsoft.com/office/powerpoint/2010/main" val="3120704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92F437-11BA-4056-9F36-D422410B8AF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A88DC558-F1E3-4A81-9B9D-91BD4F9D0C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BDE0496C-A9BA-437A-9FB0-EC10116CA785}"/>
              </a:ext>
            </a:extLst>
          </p:cNvPr>
          <p:cNvSpPr>
            <a:spLocks noGrp="1"/>
          </p:cNvSpPr>
          <p:nvPr>
            <p:ph type="dt" sz="half" idx="10"/>
          </p:nvPr>
        </p:nvSpPr>
        <p:spPr/>
        <p:txBody>
          <a:bodyPr/>
          <a:lstStyle/>
          <a:p>
            <a:fld id="{6934C111-868C-43F4-9A11-CF567761F6BA}" type="datetimeFigureOut">
              <a:rPr lang="en-US" smtClean="0"/>
              <a:t>1/21/2020</a:t>
            </a:fld>
            <a:endParaRPr lang="en-US"/>
          </a:p>
        </p:txBody>
      </p:sp>
      <p:sp>
        <p:nvSpPr>
          <p:cNvPr id="5" name="Footer Placeholder 4">
            <a:extLst>
              <a:ext uri="{FF2B5EF4-FFF2-40B4-BE49-F238E27FC236}">
                <a16:creationId xmlns:a16="http://schemas.microsoft.com/office/drawing/2014/main" xmlns="" id="{1DFE4524-D0B6-46A9-B71F-71616D82AE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80598C9-E34A-47BB-A041-BD868C19BBD7}"/>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1365739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B47EAE4-49F5-4772-875F-ED0A950D4E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38770F5-34E4-402C-8AA0-549C9A45F83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A023A17F-874E-4D1B-BF59-F0E7457950C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C50681A4-DBBC-408A-B221-410EC6BFCD9A}"/>
              </a:ext>
            </a:extLst>
          </p:cNvPr>
          <p:cNvSpPr>
            <a:spLocks noGrp="1"/>
          </p:cNvSpPr>
          <p:nvPr>
            <p:ph type="dt" sz="half" idx="10"/>
          </p:nvPr>
        </p:nvSpPr>
        <p:spPr/>
        <p:txBody>
          <a:bodyPr/>
          <a:lstStyle/>
          <a:p>
            <a:fld id="{6934C111-868C-43F4-9A11-CF567761F6BA}" type="datetimeFigureOut">
              <a:rPr lang="en-US" smtClean="0"/>
              <a:t>1/21/2020</a:t>
            </a:fld>
            <a:endParaRPr lang="en-US"/>
          </a:p>
        </p:txBody>
      </p:sp>
      <p:sp>
        <p:nvSpPr>
          <p:cNvPr id="6" name="Footer Placeholder 5">
            <a:extLst>
              <a:ext uri="{FF2B5EF4-FFF2-40B4-BE49-F238E27FC236}">
                <a16:creationId xmlns:a16="http://schemas.microsoft.com/office/drawing/2014/main" xmlns="" id="{56017DA0-78BE-4048-AAD0-3ED6BE580F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96B1CC6-2061-48DE-858C-777B94FF4DAC}"/>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591798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47AB13C-87D0-48D6-A0A2-E3CFB572F6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C9C0C2FE-7878-4344-9F2A-A82FF91B70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05683F3B-46A3-44B7-8133-93180D907A4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DD40B65E-D6CC-47B2-AA6C-D2B87BB35C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CB1AE76D-E303-4AFC-A211-7258DFED314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B4BAD3A0-8C69-4AF4-ACD0-14FCF346F2FB}"/>
              </a:ext>
            </a:extLst>
          </p:cNvPr>
          <p:cNvSpPr>
            <a:spLocks noGrp="1"/>
          </p:cNvSpPr>
          <p:nvPr>
            <p:ph type="dt" sz="half" idx="10"/>
          </p:nvPr>
        </p:nvSpPr>
        <p:spPr/>
        <p:txBody>
          <a:bodyPr/>
          <a:lstStyle/>
          <a:p>
            <a:fld id="{6934C111-868C-43F4-9A11-CF567761F6BA}" type="datetimeFigureOut">
              <a:rPr lang="en-US" smtClean="0"/>
              <a:t>1/21/2020</a:t>
            </a:fld>
            <a:endParaRPr lang="en-US"/>
          </a:p>
        </p:txBody>
      </p:sp>
      <p:sp>
        <p:nvSpPr>
          <p:cNvPr id="8" name="Footer Placeholder 7">
            <a:extLst>
              <a:ext uri="{FF2B5EF4-FFF2-40B4-BE49-F238E27FC236}">
                <a16:creationId xmlns:a16="http://schemas.microsoft.com/office/drawing/2014/main" xmlns="" id="{821BB46F-1BDD-403C-9087-C8AD9257B1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28E3420A-6D0F-4DC0-8462-4303C386D360}"/>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361293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4432E87-9D2B-42C0-A4D2-E6AE8822BE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38971DF6-BF52-4E56-8958-0B8E48EE2FA6}"/>
              </a:ext>
            </a:extLst>
          </p:cNvPr>
          <p:cNvSpPr>
            <a:spLocks noGrp="1"/>
          </p:cNvSpPr>
          <p:nvPr>
            <p:ph type="dt" sz="half" idx="10"/>
          </p:nvPr>
        </p:nvSpPr>
        <p:spPr/>
        <p:txBody>
          <a:bodyPr/>
          <a:lstStyle/>
          <a:p>
            <a:fld id="{6934C111-868C-43F4-9A11-CF567761F6BA}" type="datetimeFigureOut">
              <a:rPr lang="en-US" smtClean="0"/>
              <a:t>1/21/2020</a:t>
            </a:fld>
            <a:endParaRPr lang="en-US"/>
          </a:p>
        </p:txBody>
      </p:sp>
      <p:sp>
        <p:nvSpPr>
          <p:cNvPr id="4" name="Footer Placeholder 3">
            <a:extLst>
              <a:ext uri="{FF2B5EF4-FFF2-40B4-BE49-F238E27FC236}">
                <a16:creationId xmlns:a16="http://schemas.microsoft.com/office/drawing/2014/main" xmlns="" id="{D9E7B091-7B66-4C0F-88E0-5D13B5337AA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6F51884A-D040-4D57-8203-3271E94752F6}"/>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651197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EF7312E-DB45-4439-B874-71AEC83EF8BE}"/>
              </a:ext>
            </a:extLst>
          </p:cNvPr>
          <p:cNvSpPr>
            <a:spLocks noGrp="1"/>
          </p:cNvSpPr>
          <p:nvPr>
            <p:ph type="dt" sz="half" idx="10"/>
          </p:nvPr>
        </p:nvSpPr>
        <p:spPr/>
        <p:txBody>
          <a:bodyPr/>
          <a:lstStyle/>
          <a:p>
            <a:fld id="{6934C111-868C-43F4-9A11-CF567761F6BA}" type="datetimeFigureOut">
              <a:rPr lang="en-US" smtClean="0"/>
              <a:t>1/21/2020</a:t>
            </a:fld>
            <a:endParaRPr lang="en-US"/>
          </a:p>
        </p:txBody>
      </p:sp>
      <p:sp>
        <p:nvSpPr>
          <p:cNvPr id="3" name="Footer Placeholder 2">
            <a:extLst>
              <a:ext uri="{FF2B5EF4-FFF2-40B4-BE49-F238E27FC236}">
                <a16:creationId xmlns:a16="http://schemas.microsoft.com/office/drawing/2014/main" xmlns="" id="{E39AEBCF-2A4C-4FA6-9192-C42D7828EF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907B14D4-1A92-4DE8-9E1D-2611F7DE9ABA}"/>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15248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F14692B-48C0-48C2-8712-3F60D86A8E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D7F32C36-0301-48A0-8F5F-40962998C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674F463B-6815-476E-B8E5-9719B852DD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8D3877FF-E709-4217-A56C-AF50848C5B9C}"/>
              </a:ext>
            </a:extLst>
          </p:cNvPr>
          <p:cNvSpPr>
            <a:spLocks noGrp="1"/>
          </p:cNvSpPr>
          <p:nvPr>
            <p:ph type="dt" sz="half" idx="10"/>
          </p:nvPr>
        </p:nvSpPr>
        <p:spPr/>
        <p:txBody>
          <a:bodyPr/>
          <a:lstStyle/>
          <a:p>
            <a:fld id="{6934C111-868C-43F4-9A11-CF567761F6BA}" type="datetimeFigureOut">
              <a:rPr lang="en-US" smtClean="0"/>
              <a:t>1/21/2020</a:t>
            </a:fld>
            <a:endParaRPr lang="en-US"/>
          </a:p>
        </p:txBody>
      </p:sp>
      <p:sp>
        <p:nvSpPr>
          <p:cNvPr id="6" name="Footer Placeholder 5">
            <a:extLst>
              <a:ext uri="{FF2B5EF4-FFF2-40B4-BE49-F238E27FC236}">
                <a16:creationId xmlns:a16="http://schemas.microsoft.com/office/drawing/2014/main" xmlns="" id="{C8BA3044-8F1C-4F07-9E13-95EB99B458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C0D97D08-4A76-4906-B839-BCB769E87179}"/>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2014804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EF26C5-E0A1-47BC-B422-A668258635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15EB4518-9481-4CDE-ACD5-1456A060D0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BAA6E4B3-ECBB-4670-98B7-B31E1A58B7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CD07B22D-79E6-43D0-ACCA-83C7C03772F7}"/>
              </a:ext>
            </a:extLst>
          </p:cNvPr>
          <p:cNvSpPr>
            <a:spLocks noGrp="1"/>
          </p:cNvSpPr>
          <p:nvPr>
            <p:ph type="dt" sz="half" idx="10"/>
          </p:nvPr>
        </p:nvSpPr>
        <p:spPr/>
        <p:txBody>
          <a:bodyPr/>
          <a:lstStyle/>
          <a:p>
            <a:fld id="{6934C111-868C-43F4-9A11-CF567761F6BA}" type="datetimeFigureOut">
              <a:rPr lang="en-US" smtClean="0"/>
              <a:t>1/21/2020</a:t>
            </a:fld>
            <a:endParaRPr lang="en-US"/>
          </a:p>
        </p:txBody>
      </p:sp>
      <p:sp>
        <p:nvSpPr>
          <p:cNvPr id="6" name="Footer Placeholder 5">
            <a:extLst>
              <a:ext uri="{FF2B5EF4-FFF2-40B4-BE49-F238E27FC236}">
                <a16:creationId xmlns:a16="http://schemas.microsoft.com/office/drawing/2014/main" xmlns="" id="{159A48DB-DA02-4E84-89E8-15F0B24727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90C53F3-E628-4E35-BCEE-1B2E87B34484}"/>
              </a:ext>
            </a:extLst>
          </p:cNvPr>
          <p:cNvSpPr>
            <a:spLocks noGrp="1"/>
          </p:cNvSpPr>
          <p:nvPr>
            <p:ph type="sldNum" sz="quarter" idx="12"/>
          </p:nvPr>
        </p:nvSpPr>
        <p:spPr/>
        <p:txBody>
          <a:bodyPr/>
          <a:lstStyle/>
          <a:p>
            <a:fld id="{7F46E667-1CE5-4F14-AD90-97DA199BE136}" type="slidenum">
              <a:rPr lang="en-US" smtClean="0"/>
              <a:t>‹#›</a:t>
            </a:fld>
            <a:endParaRPr lang="en-US"/>
          </a:p>
        </p:txBody>
      </p:sp>
    </p:spTree>
    <p:extLst>
      <p:ext uri="{BB962C8B-B14F-4D97-AF65-F5344CB8AC3E}">
        <p14:creationId xmlns:p14="http://schemas.microsoft.com/office/powerpoint/2010/main" val="32694790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hyperlink" Target="https://www.ersri.org/home.jsp" TargetMode="Externa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30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FD13061-D8F4-4E4B-B0B9-3ED0B04A4B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B007D434-30D9-4BAC-9904-E28D9F6444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71071EF4-5DDF-48BA-A629-D4824D8AEC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34C111-868C-43F4-9A11-CF567761F6BA}" type="datetimeFigureOut">
              <a:rPr lang="en-US" smtClean="0"/>
              <a:t>1/21/2020</a:t>
            </a:fld>
            <a:endParaRPr lang="en-US"/>
          </a:p>
        </p:txBody>
      </p:sp>
      <p:sp>
        <p:nvSpPr>
          <p:cNvPr id="5" name="Footer Placeholder 4">
            <a:extLst>
              <a:ext uri="{FF2B5EF4-FFF2-40B4-BE49-F238E27FC236}">
                <a16:creationId xmlns:a16="http://schemas.microsoft.com/office/drawing/2014/main" xmlns="" id="{FCA8841F-ABFF-4E11-9ACF-9D65790CC2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61F3E80C-6518-4B28-842F-F4C0563101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6E667-1CE5-4F14-AD90-97DA199BE136}" type="slidenum">
              <a:rPr lang="en-US" smtClean="0"/>
              <a:t>‹#›</a:t>
            </a:fld>
            <a:endParaRPr lang="en-US"/>
          </a:p>
        </p:txBody>
      </p:sp>
    </p:spTree>
    <p:extLst>
      <p:ext uri="{BB962C8B-B14F-4D97-AF65-F5344CB8AC3E}">
        <p14:creationId xmlns:p14="http://schemas.microsoft.com/office/powerpoint/2010/main" val="2390291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Title Placeholder 8"/>
          <p:cNvSpPr>
            <a:spLocks noGrp="1"/>
          </p:cNvSpPr>
          <p:nvPr>
            <p:ph type="title"/>
          </p:nvPr>
        </p:nvSpPr>
        <p:spPr>
          <a:xfrm>
            <a:off x="1320800" y="228600"/>
            <a:ext cx="10769600" cy="762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endParaRPr lang="en-US" dirty="0"/>
          </a:p>
        </p:txBody>
      </p:sp>
      <p:sp>
        <p:nvSpPr>
          <p:cNvPr id="30" name="Text Placeholder 29"/>
          <p:cNvSpPr>
            <a:spLocks noGrp="1"/>
          </p:cNvSpPr>
          <p:nvPr>
            <p:ph type="body" idx="1"/>
          </p:nvPr>
        </p:nvSpPr>
        <p:spPr>
          <a:xfrm>
            <a:off x="1422400" y="1066801"/>
            <a:ext cx="10668000" cy="4940491"/>
          </a:xfrm>
          <a:prstGeom prst="rect">
            <a:avLst/>
          </a:prstGeom>
        </p:spPr>
        <p:txBody>
          <a:bodyPr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a:defRPr sz="1000">
                <a:solidFill>
                  <a:schemeClr val="tx1"/>
                </a:solidFill>
              </a:defRPr>
            </a:lvl1pPr>
            <a:extLst/>
          </a:lstStyle>
          <a:p>
            <a:fld id="{6D53BA8A-6C26-4BA4-AA16-DC77AC426D04}" type="datetime1">
              <a:rPr lang="en-US" smtClean="0"/>
              <a:t>1/21/2020</a:t>
            </a:fld>
            <a:endParaRPr lang="en-US" dirty="0"/>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a:defRPr sz="1000" b="0">
                <a:solidFill>
                  <a:schemeClr val="tx1"/>
                </a:solidFill>
              </a:defRPr>
            </a:lvl1pPr>
            <a:extLst/>
          </a:lstStyle>
          <a:p>
            <a:fld id="{DB98C519-64B7-4343-9F1D-B36035AE450B}" type="slidenum">
              <a:rPr lang="en-US" smtClean="0"/>
              <a:t>‹#›</a:t>
            </a:fld>
            <a:endParaRPr lang="en-US" dirty="0"/>
          </a:p>
        </p:txBody>
      </p:sp>
      <p:sp>
        <p:nvSpPr>
          <p:cNvPr id="3" name="TextBox 2"/>
          <p:cNvSpPr txBox="1"/>
          <p:nvPr/>
        </p:nvSpPr>
        <p:spPr>
          <a:xfrm>
            <a:off x="1219200" y="6128520"/>
            <a:ext cx="3149600" cy="577081"/>
          </a:xfrm>
          <a:prstGeom prst="rect">
            <a:avLst/>
          </a:prstGeom>
          <a:noFill/>
        </p:spPr>
        <p:txBody>
          <a:bodyPr wrap="square" rtlCol="0">
            <a:spAutoFit/>
          </a:bodyPr>
          <a:lstStyle/>
          <a:p>
            <a:pPr algn="ctr"/>
            <a:r>
              <a:rPr lang="en-US" sz="1050" b="1" i="1" dirty="0">
                <a:solidFill>
                  <a:srgbClr val="002060"/>
                </a:solidFill>
                <a:effectLst/>
              </a:rPr>
              <a:t>Employees’ Retirement System of Rhode Island</a:t>
            </a:r>
          </a:p>
          <a:p>
            <a:pPr algn="ctr"/>
            <a:r>
              <a:rPr lang="en-US" sz="1050" b="1" u="sng" dirty="0">
                <a:solidFill>
                  <a:srgbClr val="002060"/>
                </a:solidFill>
                <a:hlinkClick r:id="rId13"/>
              </a:rPr>
              <a:t>www.ersri.org</a:t>
            </a:r>
            <a:endParaRPr lang="en-US" sz="1050" b="1" u="sng" dirty="0">
              <a:solidFill>
                <a:srgbClr val="002060"/>
              </a:solidFill>
            </a:endParaRPr>
          </a:p>
        </p:txBody>
      </p:sp>
      <p:sp>
        <p:nvSpPr>
          <p:cNvPr id="4" name="Rectangle 3"/>
          <p:cNvSpPr/>
          <p:nvPr/>
        </p:nvSpPr>
        <p:spPr>
          <a:xfrm>
            <a:off x="25400" y="0"/>
            <a:ext cx="1092200" cy="6858000"/>
          </a:xfrm>
          <a:prstGeom prst="rect">
            <a:avLst/>
          </a:prstGeom>
          <a:gradFill>
            <a:gsLst>
              <a:gs pos="0">
                <a:schemeClr val="accent1">
                  <a:lumMod val="60000"/>
                  <a:lumOff val="4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 name="Rectangle 4"/>
          <p:cNvSpPr/>
          <p:nvPr/>
        </p:nvSpPr>
        <p:spPr>
          <a:xfrm>
            <a:off x="165100" y="68366"/>
            <a:ext cx="812800" cy="5867400"/>
          </a:xfrm>
          <a:prstGeom prst="rect">
            <a:avLst/>
          </a:prstGeom>
          <a:noFill/>
          <a:ln w="22225" cmpd="sng">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2" name="Picture 2"/>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58755" y="5959860"/>
            <a:ext cx="1479555" cy="974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527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hf hdr="0" ftr="0" dt="0"/>
  <p:txStyles>
    <p:titleStyle>
      <a:lvl1pPr algn="l" rtl="0" eaLnBrk="1" latinLnBrk="0" hangingPunct="1">
        <a:spcBef>
          <a:spcPct val="0"/>
        </a:spcBef>
        <a:buNone/>
        <a:defRPr sz="4100" b="1" kern="1200">
          <a:solidFill>
            <a:schemeClr val="accent6"/>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5000"/>
        <a:buFont typeface="Wingdings 3"/>
        <a:buChar char=""/>
        <a:defRPr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sz="2300" kern="1200">
          <a:solidFill>
            <a:schemeClr val="tx1"/>
          </a:solidFill>
          <a:latin typeface="+mn-lt"/>
          <a:ea typeface="+mn-ea"/>
          <a:cs typeface="+mn-cs"/>
        </a:defRPr>
      </a:lvl2pPr>
      <a:lvl3pPr marL="859536" indent="-228600" algn="l" rtl="0" eaLnBrk="1" latinLnBrk="0" hangingPunct="1">
        <a:spcBef>
          <a:spcPts val="350"/>
        </a:spcBef>
        <a:buClr>
          <a:schemeClr val="accent1"/>
        </a:buClr>
        <a:buSzPct val="100000"/>
        <a:buFont typeface="Wingdings 2"/>
        <a:buChar char=""/>
        <a:defRPr sz="2100" kern="1200">
          <a:solidFill>
            <a:schemeClr val="tx1"/>
          </a:solidFill>
          <a:latin typeface="+mn-lt"/>
          <a:ea typeface="+mn-ea"/>
          <a:cs typeface="+mn-cs"/>
        </a:defRPr>
      </a:lvl3pPr>
      <a:lvl4pPr marL="1143000" indent="-228600" algn="l" rtl="0" eaLnBrk="1" latinLnBrk="0" hangingPunct="1">
        <a:spcBef>
          <a:spcPts val="350"/>
        </a:spcBef>
        <a:buClr>
          <a:schemeClr val="accent1"/>
        </a:buClr>
        <a:buFont typeface="Wingdings 2"/>
        <a:buChar char=""/>
        <a:defRPr sz="1900" kern="1200">
          <a:solidFill>
            <a:schemeClr val="tx1"/>
          </a:solidFill>
          <a:latin typeface="+mn-lt"/>
          <a:ea typeface="+mn-ea"/>
          <a:cs typeface="+mn-cs"/>
        </a:defRPr>
      </a:lvl4pPr>
      <a:lvl5pPr marL="1371600" indent="-228600" algn="l" rtl="0" eaLnBrk="1" latinLnBrk="0" hangingPunct="1">
        <a:spcBef>
          <a:spcPts val="350"/>
        </a:spcBef>
        <a:buClr>
          <a:schemeClr val="accent1"/>
        </a:buClr>
        <a:buFont typeface="Wingdings 2"/>
        <a:buChar char=""/>
        <a:defRPr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sz="1600" kern="1200" baseline="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ersri.org/"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d10k7k7mywg42z.cloudfront.net/assets/575584dea0b5dd02620310f2/Designate_Beneficiary_General_ERSRI_Final_06_16.pdf"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d10k7k7mywg42z.cloudfront.net/assets/5a56765023f81205e606d54f/Teachers_Survivors_Benefits_Plan_June_2017.pdf"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tiaa.org/ri"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ailto:John.Cislo@tiaa.org"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s://www.tiaa.org/public/support/contact-us/consultations-seminars"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d10k7k7mywg42z.cloudfront.net/assets/5b97d1a623f812172b08765f/ERSRI_Retirement_Planning_Check_List.pdf"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d10k7k7mywg42z.cloudfront.net/assets/5b97d1a623f812172b08765f/ERSRI_Retirement_Planning_Check_List.pdf" TargetMode="External"/><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hyperlink" Target="https://www.omni403b.com/PlanDetail" TargetMode="External"/><Relationship Id="rId4" Type="http://schemas.openxmlformats.org/officeDocument/2006/relationships/image" Target="../media/image16.svg"/></Relationships>
</file>

<file path=ppt/slides/_rels/slide36.xml.rels><?xml version="1.0" encoding="UTF-8" standalone="yes"?>
<Relationships xmlns="http://schemas.openxmlformats.org/package/2006/relationships"><Relationship Id="rId3" Type="http://schemas.openxmlformats.org/officeDocument/2006/relationships/hyperlink" Target="https://www.myalex.com/rhodeisland/financialwellness" TargetMode="External"/><Relationship Id="rId2" Type="http://schemas.openxmlformats.org/officeDocument/2006/relationships/hyperlink" Target="http://www.employeebenefits.ri.gov/wellness/finance.php" TargetMode="External"/><Relationship Id="rId1" Type="http://schemas.openxmlformats.org/officeDocument/2006/relationships/slideLayout" Target="../slideLayouts/slideLayout2.xml"/><Relationship Id="rId5" Type="http://schemas.openxmlformats.org/officeDocument/2006/relationships/image" Target="../media/image16.svg"/><Relationship Id="rId4" Type="http://schemas.openxmlformats.org/officeDocument/2006/relationships/image" Target="../media/image15.png"/></Relationships>
</file>

<file path=ppt/slides/_rels/slide37.xml.rels><?xml version="1.0" encoding="UTF-8" standalone="yes"?>
<Relationships xmlns="http://schemas.openxmlformats.org/package/2006/relationships"><Relationship Id="rId3" Type="http://schemas.openxmlformats.org/officeDocument/2006/relationships/hyperlink" Target="http://www.tiaa.org/ri" TargetMode="External"/><Relationship Id="rId2" Type="http://schemas.openxmlformats.org/officeDocument/2006/relationships/hyperlink" Target="http://www.ersri.org/" TargetMode="Externa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hyperlink" Target="http://www.ssa.gov/"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d10k7k7mywg42z.cloudfront.net/assets/5a99662223f81205e6349305/Teachers___Ready_to_Retire___FINAL.pdf" TargetMode="Externa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xmlns="" id="{7905BA41-EE6E-4F80-8636-447F22DD729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xmlns="" id="{AD1848FD-0611-4405-867D-67B89007F64D}"/>
              </a:ext>
            </a:extLst>
          </p:cNvPr>
          <p:cNvSpPr>
            <a:spLocks noGrp="1"/>
          </p:cNvSpPr>
          <p:nvPr>
            <p:ph type="ctrTitle"/>
          </p:nvPr>
        </p:nvSpPr>
        <p:spPr>
          <a:xfrm>
            <a:off x="1848465" y="3298722"/>
            <a:ext cx="8495070" cy="1784402"/>
          </a:xfrm>
        </p:spPr>
        <p:txBody>
          <a:bodyPr anchor="b">
            <a:normAutofit fontScale="90000"/>
          </a:bodyPr>
          <a:lstStyle/>
          <a:p>
            <a:r>
              <a:rPr lang="en-US" sz="5600" dirty="0">
                <a:solidFill>
                  <a:srgbClr val="FFFFFF"/>
                </a:solidFill>
              </a:rPr>
              <a:t>How to Educate yourself on your Teacher Retirement Plan</a:t>
            </a:r>
          </a:p>
        </p:txBody>
      </p:sp>
      <p:sp>
        <p:nvSpPr>
          <p:cNvPr id="20" name="Oval 19">
            <a:extLst>
              <a:ext uri="{FF2B5EF4-FFF2-40B4-BE49-F238E27FC236}">
                <a16:creationId xmlns:a16="http://schemas.microsoft.com/office/drawing/2014/main" xmlns="" id="{CD7549B2-EE05-4558-8C64-AC46755F2B2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025914" y="889251"/>
            <a:ext cx="2140172" cy="2140172"/>
          </a:xfrm>
          <a:prstGeom prst="ellipse">
            <a:avLst/>
          </a:prstGeom>
          <a:solidFill>
            <a:srgbClr val="FFFFFF"/>
          </a:solid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6" name="Graphic 5" descr="Users">
            <a:extLst>
              <a:ext uri="{FF2B5EF4-FFF2-40B4-BE49-F238E27FC236}">
                <a16:creationId xmlns:a16="http://schemas.microsoft.com/office/drawing/2014/main" xmlns="" id="{27FA165C-16D8-4187-805C-176FF5A5F5B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5508264" y="1371601"/>
            <a:ext cx="1175474" cy="1175474"/>
          </a:xfrm>
          <a:prstGeom prst="rect">
            <a:avLst/>
          </a:prstGeom>
        </p:spPr>
      </p:pic>
    </p:spTree>
    <p:extLst>
      <p:ext uri="{BB962C8B-B14F-4D97-AF65-F5344CB8AC3E}">
        <p14:creationId xmlns:p14="http://schemas.microsoft.com/office/powerpoint/2010/main" val="8501838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98C519-64B7-4343-9F1D-B36035AE450B}" type="slidenum">
              <a:rPr kumimoji="0" lang="en-US" sz="1000" b="0" i="0" u="none" strike="noStrike" kern="1200" cap="none" spc="0" normalizeH="0" baseline="0" noProof="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000" b="0" i="0" u="none" strike="noStrike" kern="1200" cap="none" spc="0" normalizeH="0" baseline="0" noProof="0" dirty="0">
              <a:ln>
                <a:noFill/>
              </a:ln>
              <a:solidFill>
                <a:prstClr val="black"/>
              </a:solidFill>
              <a:effectLst/>
              <a:uLnTx/>
              <a:uFillTx/>
              <a:latin typeface="Lucida Sans Unicode"/>
              <a:ea typeface="+mn-ea"/>
              <a:cs typeface="+mn-cs"/>
            </a:endParaRPr>
          </a:p>
        </p:txBody>
      </p:sp>
      <p:sp>
        <p:nvSpPr>
          <p:cNvPr id="4" name="Title 3"/>
          <p:cNvSpPr>
            <a:spLocks noGrp="1"/>
          </p:cNvSpPr>
          <p:nvPr>
            <p:ph type="title"/>
          </p:nvPr>
        </p:nvSpPr>
        <p:spPr>
          <a:xfrm>
            <a:off x="2438401" y="228599"/>
            <a:ext cx="9091295" cy="973899"/>
          </a:xfrm>
        </p:spPr>
        <p:txBody>
          <a:bodyPr>
            <a:normAutofit/>
          </a:bodyPr>
          <a:lstStyle/>
          <a:p>
            <a:r>
              <a:rPr lang="en-US" sz="3600" dirty="0">
                <a:effectLst/>
                <a:latin typeface="Arial" panose="020B0604020202020204" pitchFamily="34" charset="0"/>
                <a:cs typeface="Arial" panose="020B0604020202020204" pitchFamily="34" charset="0"/>
              </a:rPr>
              <a:t>How do we Determine Your Pension?</a:t>
            </a:r>
          </a:p>
        </p:txBody>
      </p:sp>
      <p:pic>
        <p:nvPicPr>
          <p:cNvPr id="6" name="Picture 5">
            <a:extLst>
              <a:ext uri="{FF2B5EF4-FFF2-40B4-BE49-F238E27FC236}">
                <a16:creationId xmlns:a16="http://schemas.microsoft.com/office/drawing/2014/main" xmlns="" id="{AE78AF1A-EC18-454A-9B6C-6ED6D4FE80B0}"/>
              </a:ext>
            </a:extLst>
          </p:cNvPr>
          <p:cNvPicPr>
            <a:picLocks noChangeAspect="1"/>
          </p:cNvPicPr>
          <p:nvPr/>
        </p:nvPicPr>
        <p:blipFill>
          <a:blip r:embed="rId2"/>
          <a:stretch>
            <a:fillRect/>
          </a:stretch>
        </p:blipFill>
        <p:spPr>
          <a:xfrm>
            <a:off x="2053337" y="2213975"/>
            <a:ext cx="9720199" cy="2430050"/>
          </a:xfrm>
          <a:prstGeom prst="rect">
            <a:avLst/>
          </a:prstGeom>
        </p:spPr>
      </p:pic>
    </p:spTree>
    <p:extLst>
      <p:ext uri="{BB962C8B-B14F-4D97-AF65-F5344CB8AC3E}">
        <p14:creationId xmlns:p14="http://schemas.microsoft.com/office/powerpoint/2010/main" val="249141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98C519-64B7-4343-9F1D-B36035AE450B}" type="slidenum">
              <a:rPr kumimoji="0" lang="en-US" sz="1000" b="0" i="0" u="none" strike="noStrike" kern="1200" cap="none" spc="0" normalizeH="0" baseline="0" noProof="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000" b="0" i="0" u="none" strike="noStrike" kern="1200" cap="none" spc="0" normalizeH="0" baseline="0" noProof="0" dirty="0">
              <a:ln>
                <a:noFill/>
              </a:ln>
              <a:solidFill>
                <a:prstClr val="black"/>
              </a:solidFill>
              <a:effectLst/>
              <a:uLnTx/>
              <a:uFillTx/>
              <a:latin typeface="Lucida Sans Unicode"/>
              <a:ea typeface="+mn-ea"/>
              <a:cs typeface="+mn-cs"/>
            </a:endParaRPr>
          </a:p>
        </p:txBody>
      </p:sp>
      <p:sp>
        <p:nvSpPr>
          <p:cNvPr id="4" name="Title 3"/>
          <p:cNvSpPr>
            <a:spLocks noGrp="1"/>
          </p:cNvSpPr>
          <p:nvPr>
            <p:ph type="title"/>
          </p:nvPr>
        </p:nvSpPr>
        <p:spPr>
          <a:xfrm>
            <a:off x="1905001" y="228599"/>
            <a:ext cx="9624696" cy="973899"/>
          </a:xfrm>
        </p:spPr>
        <p:txBody>
          <a:bodyPr>
            <a:normAutofit/>
          </a:bodyPr>
          <a:lstStyle/>
          <a:p>
            <a:r>
              <a:rPr lang="en-US" sz="3600" dirty="0">
                <a:effectLst/>
                <a:latin typeface="Arial" panose="020B0604020202020204" pitchFamily="34" charset="0"/>
                <a:cs typeface="Arial" panose="020B0604020202020204" pitchFamily="34" charset="0"/>
              </a:rPr>
              <a:t>How do we Determine Your Accrual Rate?</a:t>
            </a:r>
          </a:p>
        </p:txBody>
      </p:sp>
      <p:sp>
        <p:nvSpPr>
          <p:cNvPr id="5" name="Rectangle 4">
            <a:extLst>
              <a:ext uri="{FF2B5EF4-FFF2-40B4-BE49-F238E27FC236}">
                <a16:creationId xmlns:a16="http://schemas.microsoft.com/office/drawing/2014/main" xmlns="" id="{C0674928-E4C9-41F1-88A4-6EBC99D4D292}"/>
              </a:ext>
            </a:extLst>
          </p:cNvPr>
          <p:cNvSpPr/>
          <p:nvPr/>
        </p:nvSpPr>
        <p:spPr>
          <a:xfrm>
            <a:off x="3333750" y="1464110"/>
            <a:ext cx="8195946" cy="931024"/>
          </a:xfrm>
          <a:prstGeom prst="rect">
            <a:avLst/>
          </a:prstGeom>
        </p:spPr>
        <p:txBody>
          <a:bodyPr wrap="square">
            <a:spAutoFit/>
          </a:bodyPr>
          <a:lstStyle/>
          <a:p>
            <a:pPr marL="285750" marR="0" lvl="0" indent="-228600" algn="l" defTabSz="914400" rtl="0" eaLnBrk="1" fontAlgn="auto" latinLnBrk="0" hangingPunct="1">
              <a:lnSpc>
                <a:spcPct val="90000"/>
              </a:lnSpc>
              <a:spcBef>
                <a:spcPts val="600"/>
              </a:spcBef>
              <a:spcAft>
                <a:spcPts val="60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black"/>
                </a:solidFill>
                <a:effectLst/>
                <a:uLnTx/>
                <a:uFillTx/>
                <a:latin typeface="Lucida Sans Unicode"/>
                <a:ea typeface="+mn-ea"/>
                <a:cs typeface="+mn-cs"/>
              </a:rPr>
              <a:t>For every year you work for a participating employer, you accrue a set percentage that are added together to determine your Service Credit Factor</a:t>
            </a:r>
          </a:p>
        </p:txBody>
      </p:sp>
      <p:graphicFrame>
        <p:nvGraphicFramePr>
          <p:cNvPr id="8" name="Table 7">
            <a:extLst>
              <a:ext uri="{FF2B5EF4-FFF2-40B4-BE49-F238E27FC236}">
                <a16:creationId xmlns:a16="http://schemas.microsoft.com/office/drawing/2014/main" xmlns="" id="{A8E1485B-79FE-4DA0-B8FD-C6AABB25157B}"/>
              </a:ext>
            </a:extLst>
          </p:cNvPr>
          <p:cNvGraphicFramePr>
            <a:graphicFrameLocks noGrp="1"/>
          </p:cNvGraphicFramePr>
          <p:nvPr>
            <p:extLst>
              <p:ext uri="{D42A27DB-BD31-4B8C-83A1-F6EECF244321}">
                <p14:modId xmlns:p14="http://schemas.microsoft.com/office/powerpoint/2010/main" val="3226057578"/>
              </p:ext>
            </p:extLst>
          </p:nvPr>
        </p:nvGraphicFramePr>
        <p:xfrm>
          <a:off x="3534026" y="2823999"/>
          <a:ext cx="7620306" cy="2042160"/>
        </p:xfrm>
        <a:graphic>
          <a:graphicData uri="http://schemas.openxmlformats.org/drawingml/2006/table">
            <a:tbl>
              <a:tblPr firstRow="1" bandRow="1">
                <a:tableStyleId>{5C22544A-7EE6-4342-B048-85BDC9FD1C3A}</a:tableStyleId>
              </a:tblPr>
              <a:tblGrid>
                <a:gridCol w="3534645">
                  <a:extLst>
                    <a:ext uri="{9D8B030D-6E8A-4147-A177-3AD203B41FA5}">
                      <a16:colId xmlns:a16="http://schemas.microsoft.com/office/drawing/2014/main" xmlns="" val="2533701271"/>
                    </a:ext>
                  </a:extLst>
                </a:gridCol>
                <a:gridCol w="4085661">
                  <a:extLst>
                    <a:ext uri="{9D8B030D-6E8A-4147-A177-3AD203B41FA5}">
                      <a16:colId xmlns:a16="http://schemas.microsoft.com/office/drawing/2014/main" xmlns="" val="1285347225"/>
                    </a:ext>
                  </a:extLst>
                </a:gridCol>
              </a:tblGrid>
              <a:tr h="518514">
                <a:tc>
                  <a:txBody>
                    <a:bodyPr/>
                    <a:lstStyle/>
                    <a:p>
                      <a:r>
                        <a:rPr lang="en-US" sz="2200" dirty="0"/>
                        <a:t>Schedule</a:t>
                      </a:r>
                    </a:p>
                  </a:txBody>
                  <a:tcPr/>
                </a:tc>
                <a:tc>
                  <a:txBody>
                    <a:bodyPr/>
                    <a:lstStyle/>
                    <a:p>
                      <a:pPr algn="ctr"/>
                      <a:r>
                        <a:rPr lang="en-US" sz="2200" dirty="0"/>
                        <a:t>Maximum Service Credit Factor</a:t>
                      </a:r>
                    </a:p>
                  </a:txBody>
                  <a:tcPr/>
                </a:tc>
                <a:extLst>
                  <a:ext uri="{0D108BD9-81ED-4DB2-BD59-A6C34878D82A}">
                    <a16:rowId xmlns:a16="http://schemas.microsoft.com/office/drawing/2014/main" xmlns="" val="1396396281"/>
                  </a:ext>
                </a:extLst>
              </a:tr>
              <a:tr h="518514">
                <a:tc>
                  <a:txBody>
                    <a:bodyPr/>
                    <a:lstStyle/>
                    <a:p>
                      <a:r>
                        <a:rPr lang="en-US" dirty="0"/>
                        <a:t>Schedules</a:t>
                      </a:r>
                      <a:r>
                        <a:rPr lang="en-US" baseline="0" dirty="0"/>
                        <a:t> TA, TAB E and   TAB NE</a:t>
                      </a:r>
                      <a:endParaRPr lang="en-US" dirty="0"/>
                    </a:p>
                  </a:txBody>
                  <a:tcPr/>
                </a:tc>
                <a:tc>
                  <a:txBody>
                    <a:bodyPr/>
                    <a:lstStyle/>
                    <a:p>
                      <a:pPr algn="ctr"/>
                      <a:r>
                        <a:rPr lang="en-US" dirty="0"/>
                        <a:t>80%</a:t>
                      </a:r>
                    </a:p>
                  </a:txBody>
                  <a:tcPr/>
                </a:tc>
                <a:extLst>
                  <a:ext uri="{0D108BD9-81ED-4DB2-BD59-A6C34878D82A}">
                    <a16:rowId xmlns:a16="http://schemas.microsoft.com/office/drawing/2014/main" xmlns="" val="1804105204"/>
                  </a:ext>
                </a:extLst>
              </a:tr>
              <a:tr h="518514">
                <a:tc>
                  <a:txBody>
                    <a:bodyPr/>
                    <a:lstStyle/>
                    <a:p>
                      <a:r>
                        <a:rPr lang="en-US" dirty="0"/>
                        <a:t>Schedules TB, TB1E, TB1NE,  TB2 and TB3</a:t>
                      </a:r>
                    </a:p>
                  </a:txBody>
                  <a:tcPr/>
                </a:tc>
                <a:tc>
                  <a:txBody>
                    <a:bodyPr/>
                    <a:lstStyle/>
                    <a:p>
                      <a:pPr algn="ctr"/>
                      <a:r>
                        <a:rPr lang="en-US" dirty="0"/>
                        <a:t>75%</a:t>
                      </a:r>
                    </a:p>
                  </a:txBody>
                  <a:tcPr/>
                </a:tc>
                <a:extLst>
                  <a:ext uri="{0D108BD9-81ED-4DB2-BD59-A6C34878D82A}">
                    <a16:rowId xmlns:a16="http://schemas.microsoft.com/office/drawing/2014/main" xmlns="" val="562911127"/>
                  </a:ext>
                </a:extLst>
              </a:tr>
            </a:tbl>
          </a:graphicData>
        </a:graphic>
      </p:graphicFrame>
      <p:grpSp>
        <p:nvGrpSpPr>
          <p:cNvPr id="7" name="Group 6">
            <a:extLst>
              <a:ext uri="{FF2B5EF4-FFF2-40B4-BE49-F238E27FC236}">
                <a16:creationId xmlns:a16="http://schemas.microsoft.com/office/drawing/2014/main" xmlns="" id="{D70282D8-A0BE-43B1-8679-67342698EAAE}"/>
              </a:ext>
            </a:extLst>
          </p:cNvPr>
          <p:cNvGrpSpPr/>
          <p:nvPr/>
        </p:nvGrpSpPr>
        <p:grpSpPr>
          <a:xfrm>
            <a:off x="1346662" y="2000870"/>
            <a:ext cx="1783426" cy="1783426"/>
            <a:chOff x="0" y="0"/>
            <a:chExt cx="1783426" cy="1783426"/>
          </a:xfrm>
          <a:scene3d>
            <a:camera prst="orthographicFront">
              <a:rot lat="0" lon="0" rev="0"/>
            </a:camera>
            <a:lightRig rig="contrasting" dir="t">
              <a:rot lat="0" lon="0" rev="1200000"/>
            </a:lightRig>
          </a:scene3d>
        </p:grpSpPr>
        <p:sp>
          <p:nvSpPr>
            <p:cNvPr id="9" name="Oval 8">
              <a:extLst>
                <a:ext uri="{FF2B5EF4-FFF2-40B4-BE49-F238E27FC236}">
                  <a16:creationId xmlns:a16="http://schemas.microsoft.com/office/drawing/2014/main" xmlns="" id="{DB0C996F-7331-49AE-9DD9-51FE0106D097}"/>
                </a:ext>
              </a:extLst>
            </p:cNvPr>
            <p:cNvSpPr/>
            <p:nvPr/>
          </p:nvSpPr>
          <p:spPr>
            <a:xfrm>
              <a:off x="0" y="0"/>
              <a:ext cx="1783426" cy="1783426"/>
            </a:xfrm>
            <a:prstGeom prst="ellipse">
              <a:avLst/>
            </a:prstGeom>
            <a:sp3d contourW="19050" prstMaterial="metal">
              <a:bevelT w="88900" h="203200"/>
              <a:bevelB w="165100" h="254000"/>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0" name="Oval 4">
              <a:extLst>
                <a:ext uri="{FF2B5EF4-FFF2-40B4-BE49-F238E27FC236}">
                  <a16:creationId xmlns:a16="http://schemas.microsoft.com/office/drawing/2014/main" xmlns="" id="{3FE3004D-EBE8-49D7-9A10-3468A09EAA91}"/>
                </a:ext>
              </a:extLst>
            </p:cNvPr>
            <p:cNvSpPr txBox="1"/>
            <p:nvPr/>
          </p:nvSpPr>
          <p:spPr>
            <a:xfrm>
              <a:off x="261177" y="261177"/>
              <a:ext cx="1261072" cy="126107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marL="0" marR="0" lvl="0" indent="0" algn="ctr" defTabSz="755650" rtl="0" eaLnBrk="1" fontAlgn="auto" latinLnBrk="0" hangingPunct="1">
                <a:lnSpc>
                  <a:spcPct val="90000"/>
                </a:lnSpc>
                <a:spcBef>
                  <a:spcPct val="0"/>
                </a:spcBef>
                <a:spcAft>
                  <a:spcPct val="35000"/>
                </a:spcAft>
                <a:buClrTx/>
                <a:buSzTx/>
                <a:buFontTx/>
                <a:buNone/>
                <a:tabLst/>
                <a:defRPr/>
              </a:pPr>
              <a:r>
                <a:rPr kumimoji="0" lang="en-US" sz="1700" b="0" i="0" u="none" strike="noStrike" kern="1200" cap="none" spc="0" normalizeH="0" baseline="0" noProof="0" dirty="0">
                  <a:ln>
                    <a:noFill/>
                  </a:ln>
                  <a:solidFill>
                    <a:prstClr val="white"/>
                  </a:solidFill>
                  <a:effectLst/>
                  <a:uLnTx/>
                  <a:uFillTx/>
                  <a:latin typeface="Lucida Sans Unicode"/>
                  <a:ea typeface="+mn-ea"/>
                  <a:cs typeface="+mn-cs"/>
                </a:rPr>
                <a:t>Accrual Rate per Year</a:t>
              </a:r>
            </a:p>
          </p:txBody>
        </p:sp>
      </p:grpSp>
    </p:spTree>
    <p:extLst>
      <p:ext uri="{BB962C8B-B14F-4D97-AF65-F5344CB8AC3E}">
        <p14:creationId xmlns:p14="http://schemas.microsoft.com/office/powerpoint/2010/main" val="2762436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98C519-64B7-4343-9F1D-B36035AE450B}" type="slidenum">
              <a:rPr kumimoji="0" lang="en-US" sz="1000" b="0" i="0" u="none" strike="noStrike" kern="1200" cap="none" spc="0" normalizeH="0" baseline="0" noProof="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000" b="0" i="0" u="none" strike="noStrike" kern="1200" cap="none" spc="0" normalizeH="0" baseline="0" noProof="0" dirty="0">
              <a:ln>
                <a:noFill/>
              </a:ln>
              <a:solidFill>
                <a:prstClr val="black"/>
              </a:solidFill>
              <a:effectLst/>
              <a:uLnTx/>
              <a:uFillTx/>
              <a:latin typeface="Lucida Sans Unicode"/>
              <a:ea typeface="+mn-ea"/>
              <a:cs typeface="+mn-cs"/>
            </a:endParaRPr>
          </a:p>
        </p:txBody>
      </p:sp>
      <p:sp>
        <p:nvSpPr>
          <p:cNvPr id="4" name="Title 3"/>
          <p:cNvSpPr>
            <a:spLocks noGrp="1"/>
          </p:cNvSpPr>
          <p:nvPr>
            <p:ph type="title"/>
          </p:nvPr>
        </p:nvSpPr>
        <p:spPr>
          <a:xfrm>
            <a:off x="2952751" y="230979"/>
            <a:ext cx="8000999" cy="762000"/>
          </a:xfrm>
        </p:spPr>
        <p:txBody>
          <a:bodyPr>
            <a:normAutofit/>
          </a:bodyPr>
          <a:lstStyle/>
          <a:p>
            <a:r>
              <a:rPr lang="en-US" sz="3600" dirty="0">
                <a:effectLst/>
                <a:latin typeface="Arial" panose="020B0604020202020204" pitchFamily="34" charset="0"/>
                <a:cs typeface="Arial" panose="020B0604020202020204" pitchFamily="34" charset="0"/>
              </a:rPr>
              <a:t>Accrual Rates for State Employees</a:t>
            </a:r>
          </a:p>
        </p:txBody>
      </p:sp>
      <p:graphicFrame>
        <p:nvGraphicFramePr>
          <p:cNvPr id="9" name="Table 8"/>
          <p:cNvGraphicFramePr>
            <a:graphicFrameLocks noGrp="1"/>
          </p:cNvGraphicFramePr>
          <p:nvPr>
            <p:extLst>
              <p:ext uri="{D42A27DB-BD31-4B8C-83A1-F6EECF244321}">
                <p14:modId xmlns:p14="http://schemas.microsoft.com/office/powerpoint/2010/main" val="2471080632"/>
              </p:ext>
            </p:extLst>
          </p:nvPr>
        </p:nvGraphicFramePr>
        <p:xfrm>
          <a:off x="3305175" y="1466849"/>
          <a:ext cx="8439149" cy="4467226"/>
        </p:xfrm>
        <a:graphic>
          <a:graphicData uri="http://schemas.openxmlformats.org/drawingml/2006/table">
            <a:tbl>
              <a:tblPr firstRow="1" bandRow="1"/>
              <a:tblGrid>
                <a:gridCol w="1433062">
                  <a:extLst>
                    <a:ext uri="{9D8B030D-6E8A-4147-A177-3AD203B41FA5}">
                      <a16:colId xmlns:a16="http://schemas.microsoft.com/office/drawing/2014/main" xmlns="" val="20000"/>
                    </a:ext>
                  </a:extLst>
                </a:gridCol>
                <a:gridCol w="1592293">
                  <a:extLst>
                    <a:ext uri="{9D8B030D-6E8A-4147-A177-3AD203B41FA5}">
                      <a16:colId xmlns:a16="http://schemas.microsoft.com/office/drawing/2014/main" xmlns="" val="20001"/>
                    </a:ext>
                  </a:extLst>
                </a:gridCol>
                <a:gridCol w="2308824">
                  <a:extLst>
                    <a:ext uri="{9D8B030D-6E8A-4147-A177-3AD203B41FA5}">
                      <a16:colId xmlns:a16="http://schemas.microsoft.com/office/drawing/2014/main" xmlns="" val="20002"/>
                    </a:ext>
                  </a:extLst>
                </a:gridCol>
                <a:gridCol w="1273834">
                  <a:extLst>
                    <a:ext uri="{9D8B030D-6E8A-4147-A177-3AD203B41FA5}">
                      <a16:colId xmlns:a16="http://schemas.microsoft.com/office/drawing/2014/main" xmlns="" val="20003"/>
                    </a:ext>
                  </a:extLst>
                </a:gridCol>
                <a:gridCol w="1831136">
                  <a:extLst>
                    <a:ext uri="{9D8B030D-6E8A-4147-A177-3AD203B41FA5}">
                      <a16:colId xmlns:a16="http://schemas.microsoft.com/office/drawing/2014/main" xmlns="" val="20004"/>
                    </a:ext>
                  </a:extLst>
                </a:gridCol>
              </a:tblGrid>
              <a:tr h="1090426">
                <a:tc>
                  <a:txBody>
                    <a:bodyPr/>
                    <a:lstStyle>
                      <a:lvl1pPr marL="0" algn="l" rtl="0" eaLnBrk="1" hangingPunct="1">
                        <a:defRPr b="1" kern="1200">
                          <a:solidFill>
                            <a:schemeClr val="lt1"/>
                          </a:solidFill>
                          <a:latin typeface="Calibri"/>
                        </a:defRPr>
                      </a:lvl1pPr>
                      <a:lvl2pPr marL="457200" algn="l" rtl="0" eaLnBrk="1" hangingPunct="1">
                        <a:defRPr b="1" kern="1200">
                          <a:solidFill>
                            <a:schemeClr val="lt1"/>
                          </a:solidFill>
                          <a:latin typeface="Calibri"/>
                        </a:defRPr>
                      </a:lvl2pPr>
                      <a:lvl3pPr marL="914400" algn="l" rtl="0" eaLnBrk="1" hangingPunct="1">
                        <a:defRPr b="1" kern="1200">
                          <a:solidFill>
                            <a:schemeClr val="lt1"/>
                          </a:solidFill>
                          <a:latin typeface="Calibri"/>
                        </a:defRPr>
                      </a:lvl3pPr>
                      <a:lvl4pPr marL="1371600" algn="l" rtl="0" eaLnBrk="1" hangingPunct="1">
                        <a:defRPr b="1" kern="1200">
                          <a:solidFill>
                            <a:schemeClr val="lt1"/>
                          </a:solidFill>
                          <a:latin typeface="Calibri"/>
                        </a:defRPr>
                      </a:lvl4pPr>
                      <a:lvl5pPr marL="1828800" algn="l" rtl="0" eaLnBrk="1" hangingPunct="1">
                        <a:defRPr b="1" kern="1200">
                          <a:solidFill>
                            <a:schemeClr val="lt1"/>
                          </a:solidFill>
                          <a:latin typeface="Calibri"/>
                        </a:defRPr>
                      </a:lvl5pPr>
                      <a:lvl6pPr marL="2286000" algn="l" rtl="0" eaLnBrk="1" hangingPunct="1">
                        <a:defRPr b="1" kern="1200">
                          <a:solidFill>
                            <a:schemeClr val="lt1"/>
                          </a:solidFill>
                          <a:latin typeface="Calibri"/>
                        </a:defRPr>
                      </a:lvl6pPr>
                      <a:lvl7pPr marL="2743200" algn="l" rtl="0" eaLnBrk="1" hangingPunct="1">
                        <a:defRPr b="1" kern="1200">
                          <a:solidFill>
                            <a:schemeClr val="lt1"/>
                          </a:solidFill>
                          <a:latin typeface="Calibri"/>
                        </a:defRPr>
                      </a:lvl7pPr>
                      <a:lvl8pPr marL="3200400" algn="l" rtl="0" eaLnBrk="1" hangingPunct="1">
                        <a:defRPr b="1" kern="1200">
                          <a:solidFill>
                            <a:schemeClr val="lt1"/>
                          </a:solidFill>
                          <a:latin typeface="Calibri"/>
                        </a:defRPr>
                      </a:lvl8pPr>
                      <a:lvl9pPr marL="3657600" algn="l" rtl="0" eaLnBrk="1" hangingPunct="1">
                        <a:defRPr b="1" kern="1200">
                          <a:solidFill>
                            <a:schemeClr val="lt1"/>
                          </a:solidFill>
                          <a:latin typeface="Calibri"/>
                        </a:defRPr>
                      </a:lvl9pPr>
                    </a:lstStyle>
                    <a:p>
                      <a:pPr algn="ctr"/>
                      <a:r>
                        <a:rPr lang="en-US" sz="1400" b="0" dirty="0">
                          <a:latin typeface="Arial" panose="020B0604020202020204" pitchFamily="34" charset="0"/>
                          <a:cs typeface="Arial" panose="020B0604020202020204" pitchFamily="34" charset="0"/>
                        </a:rPr>
                        <a:t>Year(s) Earned</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rtl="0" eaLnBrk="1" hangingPunct="1">
                        <a:defRPr b="1" kern="1200">
                          <a:solidFill>
                            <a:schemeClr val="lt1"/>
                          </a:solidFill>
                          <a:latin typeface="Calibri"/>
                        </a:defRPr>
                      </a:lvl1pPr>
                      <a:lvl2pPr marL="457200" algn="l" rtl="0" eaLnBrk="1" hangingPunct="1">
                        <a:defRPr b="1" kern="1200">
                          <a:solidFill>
                            <a:schemeClr val="lt1"/>
                          </a:solidFill>
                          <a:latin typeface="Calibri"/>
                        </a:defRPr>
                      </a:lvl2pPr>
                      <a:lvl3pPr marL="914400" algn="l" rtl="0" eaLnBrk="1" hangingPunct="1">
                        <a:defRPr b="1" kern="1200">
                          <a:solidFill>
                            <a:schemeClr val="lt1"/>
                          </a:solidFill>
                          <a:latin typeface="Calibri"/>
                        </a:defRPr>
                      </a:lvl3pPr>
                      <a:lvl4pPr marL="1371600" algn="l" rtl="0" eaLnBrk="1" hangingPunct="1">
                        <a:defRPr b="1" kern="1200">
                          <a:solidFill>
                            <a:schemeClr val="lt1"/>
                          </a:solidFill>
                          <a:latin typeface="Calibri"/>
                        </a:defRPr>
                      </a:lvl4pPr>
                      <a:lvl5pPr marL="1828800" algn="l" rtl="0" eaLnBrk="1" hangingPunct="1">
                        <a:defRPr b="1" kern="1200">
                          <a:solidFill>
                            <a:schemeClr val="lt1"/>
                          </a:solidFill>
                          <a:latin typeface="Calibri"/>
                        </a:defRPr>
                      </a:lvl5pPr>
                      <a:lvl6pPr marL="2286000" algn="l" rtl="0" eaLnBrk="1" hangingPunct="1">
                        <a:defRPr b="1" kern="1200">
                          <a:solidFill>
                            <a:schemeClr val="lt1"/>
                          </a:solidFill>
                          <a:latin typeface="Calibri"/>
                        </a:defRPr>
                      </a:lvl6pPr>
                      <a:lvl7pPr marL="2743200" algn="l" rtl="0" eaLnBrk="1" hangingPunct="1">
                        <a:defRPr b="1" kern="1200">
                          <a:solidFill>
                            <a:schemeClr val="lt1"/>
                          </a:solidFill>
                          <a:latin typeface="Calibri"/>
                        </a:defRPr>
                      </a:lvl7pPr>
                      <a:lvl8pPr marL="3200400" algn="l" rtl="0" eaLnBrk="1" hangingPunct="1">
                        <a:defRPr b="1" kern="1200">
                          <a:solidFill>
                            <a:schemeClr val="lt1"/>
                          </a:solidFill>
                          <a:latin typeface="Calibri"/>
                        </a:defRPr>
                      </a:lvl8pPr>
                      <a:lvl9pPr marL="3657600" algn="l" rtl="0" eaLnBrk="1" hangingPunct="1">
                        <a:defRPr b="1" kern="1200">
                          <a:solidFill>
                            <a:schemeClr val="lt1"/>
                          </a:solidFill>
                          <a:latin typeface="Calibri"/>
                        </a:defRPr>
                      </a:lvl9pPr>
                    </a:lstStyle>
                    <a:p>
                      <a:pPr algn="l"/>
                      <a:r>
                        <a:rPr lang="en-US" sz="1400" b="0" dirty="0">
                          <a:latin typeface="Arial" panose="020B0604020202020204" pitchFamily="34" charset="0"/>
                          <a:cs typeface="Arial" panose="020B0604020202020204" pitchFamily="34" charset="0"/>
                        </a:rPr>
                        <a:t>Schedule</a:t>
                      </a:r>
                      <a:r>
                        <a:rPr lang="en-US" sz="1400" b="0" baseline="0" dirty="0">
                          <a:latin typeface="Arial" panose="020B0604020202020204" pitchFamily="34" charset="0"/>
                          <a:cs typeface="Arial" panose="020B0604020202020204" pitchFamily="34" charset="0"/>
                        </a:rPr>
                        <a:t> TA through 6/30/12;</a:t>
                      </a:r>
                    </a:p>
                    <a:p>
                      <a:pPr algn="l"/>
                      <a:r>
                        <a:rPr lang="en-US" sz="1400" b="0" baseline="0" dirty="0">
                          <a:latin typeface="Arial" panose="020B0604020202020204" pitchFamily="34" charset="0"/>
                          <a:cs typeface="Arial" panose="020B0604020202020204" pitchFamily="34" charset="0"/>
                        </a:rPr>
                        <a:t>TA/B through 9/30/09</a:t>
                      </a:r>
                      <a:endParaRPr lang="en-US" sz="1400" b="0"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rtl="0" eaLnBrk="1" hangingPunct="1">
                        <a:defRPr b="1" kern="1200">
                          <a:solidFill>
                            <a:schemeClr val="lt1"/>
                          </a:solidFill>
                          <a:latin typeface="Calibri"/>
                        </a:defRPr>
                      </a:lvl1pPr>
                      <a:lvl2pPr marL="457200" algn="l" rtl="0" eaLnBrk="1" hangingPunct="1">
                        <a:defRPr b="1" kern="1200">
                          <a:solidFill>
                            <a:schemeClr val="lt1"/>
                          </a:solidFill>
                          <a:latin typeface="Calibri"/>
                        </a:defRPr>
                      </a:lvl2pPr>
                      <a:lvl3pPr marL="914400" algn="l" rtl="0" eaLnBrk="1" hangingPunct="1">
                        <a:defRPr b="1" kern="1200">
                          <a:solidFill>
                            <a:schemeClr val="lt1"/>
                          </a:solidFill>
                          <a:latin typeface="Calibri"/>
                        </a:defRPr>
                      </a:lvl3pPr>
                      <a:lvl4pPr marL="1371600" algn="l" rtl="0" eaLnBrk="1" hangingPunct="1">
                        <a:defRPr b="1" kern="1200">
                          <a:solidFill>
                            <a:schemeClr val="lt1"/>
                          </a:solidFill>
                          <a:latin typeface="Calibri"/>
                        </a:defRPr>
                      </a:lvl4pPr>
                      <a:lvl5pPr marL="1828800" algn="l" rtl="0" eaLnBrk="1" hangingPunct="1">
                        <a:defRPr b="1" kern="1200">
                          <a:solidFill>
                            <a:schemeClr val="lt1"/>
                          </a:solidFill>
                          <a:latin typeface="Calibri"/>
                        </a:defRPr>
                      </a:lvl5pPr>
                      <a:lvl6pPr marL="2286000" algn="l" rtl="0" eaLnBrk="1" hangingPunct="1">
                        <a:defRPr b="1" kern="1200">
                          <a:solidFill>
                            <a:schemeClr val="lt1"/>
                          </a:solidFill>
                          <a:latin typeface="Calibri"/>
                        </a:defRPr>
                      </a:lvl6pPr>
                      <a:lvl7pPr marL="2743200" algn="l" rtl="0" eaLnBrk="1" hangingPunct="1">
                        <a:defRPr b="1" kern="1200">
                          <a:solidFill>
                            <a:schemeClr val="lt1"/>
                          </a:solidFill>
                          <a:latin typeface="Calibri"/>
                        </a:defRPr>
                      </a:lvl7pPr>
                      <a:lvl8pPr marL="3200400" algn="l" rtl="0" eaLnBrk="1" hangingPunct="1">
                        <a:defRPr b="1" kern="1200">
                          <a:solidFill>
                            <a:schemeClr val="lt1"/>
                          </a:solidFill>
                          <a:latin typeface="Calibri"/>
                        </a:defRPr>
                      </a:lvl8pPr>
                      <a:lvl9pPr marL="3657600" algn="l" rtl="0" eaLnBrk="1" hangingPunct="1">
                        <a:defRPr b="1" kern="1200">
                          <a:solidFill>
                            <a:schemeClr val="lt1"/>
                          </a:solidFill>
                          <a:latin typeface="Calibri"/>
                        </a:defRPr>
                      </a:lvl9pPr>
                    </a:lstStyle>
                    <a:p>
                      <a:pPr algn="l"/>
                      <a:r>
                        <a:rPr lang="en-US" sz="1400" b="0" dirty="0">
                          <a:latin typeface="Arial" panose="020B0604020202020204" pitchFamily="34" charset="0"/>
                          <a:cs typeface="Arial" panose="020B0604020202020204" pitchFamily="34" charset="0"/>
                        </a:rPr>
                        <a:t>Schedule</a:t>
                      </a:r>
                      <a:r>
                        <a:rPr lang="en-US" sz="1400" b="0" baseline="0" dirty="0">
                          <a:latin typeface="Arial" panose="020B0604020202020204" pitchFamily="34" charset="0"/>
                          <a:cs typeface="Arial" panose="020B0604020202020204" pitchFamily="34" charset="0"/>
                        </a:rPr>
                        <a:t> TB through 6/30/12; </a:t>
                      </a:r>
                    </a:p>
                    <a:p>
                      <a:pPr algn="l"/>
                      <a:r>
                        <a:rPr lang="en-US" sz="1400" b="0" baseline="0" dirty="0">
                          <a:latin typeface="Arial" panose="020B0604020202020204" pitchFamily="34" charset="0"/>
                          <a:cs typeface="Arial" panose="020B0604020202020204" pitchFamily="34" charset="0"/>
                        </a:rPr>
                        <a:t>TA/B from 10/1/09-6/30/12</a:t>
                      </a:r>
                      <a:endParaRPr lang="en-US" sz="1400" b="0"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rtl="0" eaLnBrk="1" hangingPunct="1">
                        <a:defRPr b="1" kern="1200">
                          <a:solidFill>
                            <a:schemeClr val="lt1"/>
                          </a:solidFill>
                          <a:latin typeface="Calibri"/>
                        </a:defRPr>
                      </a:lvl1pPr>
                      <a:lvl2pPr marL="457200" algn="l" rtl="0" eaLnBrk="1" hangingPunct="1">
                        <a:defRPr b="1" kern="1200">
                          <a:solidFill>
                            <a:schemeClr val="lt1"/>
                          </a:solidFill>
                          <a:latin typeface="Calibri"/>
                        </a:defRPr>
                      </a:lvl2pPr>
                      <a:lvl3pPr marL="914400" algn="l" rtl="0" eaLnBrk="1" hangingPunct="1">
                        <a:defRPr b="1" kern="1200">
                          <a:solidFill>
                            <a:schemeClr val="lt1"/>
                          </a:solidFill>
                          <a:latin typeface="Calibri"/>
                        </a:defRPr>
                      </a:lvl3pPr>
                      <a:lvl4pPr marL="1371600" algn="l" rtl="0" eaLnBrk="1" hangingPunct="1">
                        <a:defRPr b="1" kern="1200">
                          <a:solidFill>
                            <a:schemeClr val="lt1"/>
                          </a:solidFill>
                          <a:latin typeface="Calibri"/>
                        </a:defRPr>
                      </a:lvl4pPr>
                      <a:lvl5pPr marL="1828800" algn="l" rtl="0" eaLnBrk="1" hangingPunct="1">
                        <a:defRPr b="1" kern="1200">
                          <a:solidFill>
                            <a:schemeClr val="lt1"/>
                          </a:solidFill>
                          <a:latin typeface="Calibri"/>
                        </a:defRPr>
                      </a:lvl5pPr>
                      <a:lvl6pPr marL="2286000" algn="l" rtl="0" eaLnBrk="1" hangingPunct="1">
                        <a:defRPr b="1" kern="1200">
                          <a:solidFill>
                            <a:schemeClr val="lt1"/>
                          </a:solidFill>
                          <a:latin typeface="Calibri"/>
                        </a:defRPr>
                      </a:lvl6pPr>
                      <a:lvl7pPr marL="2743200" algn="l" rtl="0" eaLnBrk="1" hangingPunct="1">
                        <a:defRPr b="1" kern="1200">
                          <a:solidFill>
                            <a:schemeClr val="lt1"/>
                          </a:solidFill>
                          <a:latin typeface="Calibri"/>
                        </a:defRPr>
                      </a:lvl7pPr>
                      <a:lvl8pPr marL="3200400" algn="l" rtl="0" eaLnBrk="1" hangingPunct="1">
                        <a:defRPr b="1" kern="1200">
                          <a:solidFill>
                            <a:schemeClr val="lt1"/>
                          </a:solidFill>
                          <a:latin typeface="Calibri"/>
                        </a:defRPr>
                      </a:lvl8pPr>
                      <a:lvl9pPr marL="3657600" algn="l" rtl="0" eaLnBrk="1" hangingPunct="1">
                        <a:defRPr b="1" kern="1200">
                          <a:solidFill>
                            <a:schemeClr val="lt1"/>
                          </a:solidFill>
                          <a:latin typeface="Calibri"/>
                        </a:defRPr>
                      </a:lvl9pPr>
                    </a:lstStyle>
                    <a:p>
                      <a:pPr algn="l"/>
                      <a:r>
                        <a:rPr lang="en-US" sz="1400" b="0" dirty="0">
                          <a:latin typeface="Arial" panose="020B0604020202020204" pitchFamily="34" charset="0"/>
                          <a:cs typeface="Arial" panose="020B0604020202020204" pitchFamily="34" charset="0"/>
                        </a:rPr>
                        <a:t>Accruals as of 7/1/2012 </a:t>
                      </a:r>
                    </a:p>
                    <a:p>
                      <a:pPr algn="l"/>
                      <a:r>
                        <a:rPr lang="en-US" sz="1400" b="0" i="1" dirty="0">
                          <a:latin typeface="Arial" panose="020B0604020202020204" pitchFamily="34" charset="0"/>
                          <a:cs typeface="Arial" panose="020B0604020202020204" pitchFamily="34" charset="0"/>
                        </a:rPr>
                        <a:t>(all members)</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tc>
                  <a:txBody>
                    <a:bodyPr/>
                    <a:lstStyle>
                      <a:lvl1pPr marL="0" algn="l" rtl="0" eaLnBrk="1" hangingPunct="1">
                        <a:defRPr b="1" kern="1200">
                          <a:solidFill>
                            <a:schemeClr val="lt1"/>
                          </a:solidFill>
                          <a:latin typeface="Calibri"/>
                        </a:defRPr>
                      </a:lvl1pPr>
                      <a:lvl2pPr marL="457200" algn="l" rtl="0" eaLnBrk="1" hangingPunct="1">
                        <a:defRPr b="1" kern="1200">
                          <a:solidFill>
                            <a:schemeClr val="lt1"/>
                          </a:solidFill>
                          <a:latin typeface="Calibri"/>
                        </a:defRPr>
                      </a:lvl2pPr>
                      <a:lvl3pPr marL="914400" algn="l" rtl="0" eaLnBrk="1" hangingPunct="1">
                        <a:defRPr b="1" kern="1200">
                          <a:solidFill>
                            <a:schemeClr val="lt1"/>
                          </a:solidFill>
                          <a:latin typeface="Calibri"/>
                        </a:defRPr>
                      </a:lvl3pPr>
                      <a:lvl4pPr marL="1371600" algn="l" rtl="0" eaLnBrk="1" hangingPunct="1">
                        <a:defRPr b="1" kern="1200">
                          <a:solidFill>
                            <a:schemeClr val="lt1"/>
                          </a:solidFill>
                          <a:latin typeface="Calibri"/>
                        </a:defRPr>
                      </a:lvl4pPr>
                      <a:lvl5pPr marL="1828800" algn="l" rtl="0" eaLnBrk="1" hangingPunct="1">
                        <a:defRPr b="1" kern="1200">
                          <a:solidFill>
                            <a:schemeClr val="lt1"/>
                          </a:solidFill>
                          <a:latin typeface="Calibri"/>
                        </a:defRPr>
                      </a:lvl5pPr>
                      <a:lvl6pPr marL="2286000" algn="l" rtl="0" eaLnBrk="1" hangingPunct="1">
                        <a:defRPr b="1" kern="1200">
                          <a:solidFill>
                            <a:schemeClr val="lt1"/>
                          </a:solidFill>
                          <a:latin typeface="Calibri"/>
                        </a:defRPr>
                      </a:lvl6pPr>
                      <a:lvl7pPr marL="2743200" algn="l" rtl="0" eaLnBrk="1" hangingPunct="1">
                        <a:defRPr b="1" kern="1200">
                          <a:solidFill>
                            <a:schemeClr val="lt1"/>
                          </a:solidFill>
                          <a:latin typeface="Calibri"/>
                        </a:defRPr>
                      </a:lvl7pPr>
                      <a:lvl8pPr marL="3200400" algn="l" rtl="0" eaLnBrk="1" hangingPunct="1">
                        <a:defRPr b="1" kern="1200">
                          <a:solidFill>
                            <a:schemeClr val="lt1"/>
                          </a:solidFill>
                          <a:latin typeface="Calibri"/>
                        </a:defRPr>
                      </a:lvl8pPr>
                      <a:lvl9pPr marL="3657600" algn="l" rtl="0" eaLnBrk="1" hangingPunct="1">
                        <a:defRPr b="1" kern="1200">
                          <a:solidFill>
                            <a:schemeClr val="lt1"/>
                          </a:solidFill>
                          <a:latin typeface="Calibri"/>
                        </a:defRPr>
                      </a:lvl9pPr>
                    </a:lstStyle>
                    <a:p>
                      <a:pPr algn="l"/>
                      <a:r>
                        <a:rPr lang="en-US" sz="1400" b="0" dirty="0">
                          <a:latin typeface="Arial" panose="020B0604020202020204" pitchFamily="34" charset="0"/>
                          <a:cs typeface="Arial" panose="020B0604020202020204" pitchFamily="34" charset="0"/>
                        </a:rPr>
                        <a:t>Accruals as of 7/1/15 </a:t>
                      </a:r>
                      <a:r>
                        <a:rPr lang="en-US" sz="1400" b="0" i="1" dirty="0">
                          <a:latin typeface="Arial" panose="020B0604020202020204" pitchFamily="34" charset="0"/>
                          <a:cs typeface="Arial" panose="020B0604020202020204" pitchFamily="34" charset="0"/>
                        </a:rPr>
                        <a:t>(if </a:t>
                      </a:r>
                      <a:r>
                        <a:rPr lang="en-US" sz="1400" b="0" i="1" baseline="0" dirty="0">
                          <a:latin typeface="Arial" panose="020B0604020202020204" pitchFamily="34" charset="0"/>
                          <a:cs typeface="Arial" panose="020B0604020202020204" pitchFamily="34" charset="0"/>
                        </a:rPr>
                        <a:t>20 or more years at 6/30/2012)</a:t>
                      </a:r>
                      <a:endParaRPr lang="en-US" sz="1400" b="0" i="1"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xmlns="" val="10000"/>
                  </a:ext>
                </a:extLst>
              </a:tr>
              <a:tr h="422100">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l"/>
                      <a:r>
                        <a:rPr lang="en-US" sz="1400" dirty="0">
                          <a:latin typeface="Arial" panose="020B0604020202020204" pitchFamily="34" charset="0"/>
                          <a:cs typeface="Arial" panose="020B0604020202020204" pitchFamily="34" charset="0"/>
                        </a:rPr>
                        <a:t>Years</a:t>
                      </a:r>
                      <a:r>
                        <a:rPr lang="en-US" sz="1400" baseline="0" dirty="0">
                          <a:latin typeface="Arial" panose="020B0604020202020204" pitchFamily="34" charset="0"/>
                          <a:cs typeface="Arial" panose="020B0604020202020204" pitchFamily="34" charset="0"/>
                        </a:rPr>
                        <a:t> 1-10</a:t>
                      </a:r>
                      <a:endParaRPr lang="en-US" sz="1400"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1.7%</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1.6%</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1.0%</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n/a</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xmlns="" val="10001"/>
                  </a:ext>
                </a:extLst>
              </a:tr>
              <a:tr h="422100">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l"/>
                      <a:r>
                        <a:rPr lang="en-US" sz="1400" dirty="0">
                          <a:latin typeface="Arial" panose="020B0604020202020204" pitchFamily="34" charset="0"/>
                          <a:cs typeface="Arial" panose="020B0604020202020204" pitchFamily="34" charset="0"/>
                        </a:rPr>
                        <a:t>Years 11-20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1.9%</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1.8%</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1.0%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n/a</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10002"/>
                  </a:ext>
                </a:extLst>
              </a:tr>
              <a:tr h="422100">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l"/>
                      <a:r>
                        <a:rPr lang="en-US" sz="1400" dirty="0">
                          <a:latin typeface="Arial" panose="020B0604020202020204" pitchFamily="34" charset="0"/>
                          <a:cs typeface="Arial" panose="020B0604020202020204" pitchFamily="34" charset="0"/>
                        </a:rPr>
                        <a:t>Years 21-25</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3.0%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2.0%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1.0%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2.0%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xmlns="" val="10003"/>
                  </a:ext>
                </a:extLst>
              </a:tr>
              <a:tr h="422100">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l"/>
                      <a:r>
                        <a:rPr lang="en-US" sz="1400" dirty="0">
                          <a:latin typeface="Arial" panose="020B0604020202020204" pitchFamily="34" charset="0"/>
                          <a:cs typeface="Arial" panose="020B0604020202020204" pitchFamily="34" charset="0"/>
                        </a:rPr>
                        <a:t>Years 26-30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3.0%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2.25%</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1.0%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2.0%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10004"/>
                  </a:ext>
                </a:extLst>
              </a:tr>
              <a:tr h="422100">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l"/>
                      <a:r>
                        <a:rPr lang="en-US" sz="1400" dirty="0">
                          <a:latin typeface="Arial" panose="020B0604020202020204" pitchFamily="34" charset="0"/>
                          <a:cs typeface="Arial" panose="020B0604020202020204" pitchFamily="34" charset="0"/>
                        </a:rPr>
                        <a:t>Years</a:t>
                      </a:r>
                      <a:r>
                        <a:rPr lang="en-US" sz="1400" baseline="0" dirty="0">
                          <a:latin typeface="Arial" panose="020B0604020202020204" pitchFamily="34" charset="0"/>
                          <a:cs typeface="Arial" panose="020B0604020202020204" pitchFamily="34" charset="0"/>
                        </a:rPr>
                        <a:t> 31-34</a:t>
                      </a:r>
                      <a:endParaRPr lang="en-US" sz="1400" dirty="0">
                        <a:latin typeface="Arial" panose="020B0604020202020204" pitchFamily="34" charset="0"/>
                        <a:cs typeface="Arial" panose="020B0604020202020204" pitchFamily="34" charset="0"/>
                      </a:endParaRP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3.0%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2.5%</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1.0%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2.0%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xmlns="" val="10005"/>
                  </a:ext>
                </a:extLst>
              </a:tr>
              <a:tr h="422100">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l"/>
                      <a:r>
                        <a:rPr lang="en-US" sz="1400" dirty="0">
                          <a:latin typeface="Arial" panose="020B0604020202020204" pitchFamily="34" charset="0"/>
                          <a:cs typeface="Arial" panose="020B0604020202020204" pitchFamily="34" charset="0"/>
                        </a:rPr>
                        <a:t>Year 35</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2.0%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2.5%</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1.0%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2.0%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10006"/>
                  </a:ext>
                </a:extLst>
              </a:tr>
              <a:tr h="422100">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l"/>
                      <a:r>
                        <a:rPr lang="en-US" sz="1400" dirty="0">
                          <a:latin typeface="Arial" panose="020B0604020202020204" pitchFamily="34" charset="0"/>
                          <a:cs typeface="Arial" panose="020B0604020202020204" pitchFamily="34" charset="0"/>
                        </a:rPr>
                        <a:t>Years 36-37</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n/a</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2.5%</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1.0%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2.0%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xmlns="" val="10007"/>
                  </a:ext>
                </a:extLst>
              </a:tr>
              <a:tr h="422100">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l"/>
                      <a:r>
                        <a:rPr lang="en-US" sz="1400" dirty="0">
                          <a:latin typeface="Arial" panose="020B0604020202020204" pitchFamily="34" charset="0"/>
                          <a:cs typeface="Arial" panose="020B0604020202020204" pitchFamily="34" charset="0"/>
                        </a:rPr>
                        <a:t>Year 38</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n/a</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2.25%</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1.0%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tc>
                  <a:txBody>
                    <a:bodyPr/>
                    <a:lstStyle>
                      <a:lvl1pPr marL="0" algn="l" rtl="0" eaLnBrk="1" hangingPunct="1">
                        <a:defRPr kern="1200">
                          <a:solidFill>
                            <a:schemeClr val="dk1"/>
                          </a:solidFill>
                          <a:latin typeface="Calibri"/>
                        </a:defRPr>
                      </a:lvl1pPr>
                      <a:lvl2pPr marL="457200" algn="l" rtl="0" eaLnBrk="1" hangingPunct="1">
                        <a:defRPr kern="1200">
                          <a:solidFill>
                            <a:schemeClr val="dk1"/>
                          </a:solidFill>
                          <a:latin typeface="Calibri"/>
                        </a:defRPr>
                      </a:lvl2pPr>
                      <a:lvl3pPr marL="914400" algn="l" rtl="0" eaLnBrk="1" hangingPunct="1">
                        <a:defRPr kern="1200">
                          <a:solidFill>
                            <a:schemeClr val="dk1"/>
                          </a:solidFill>
                          <a:latin typeface="Calibri"/>
                        </a:defRPr>
                      </a:lvl3pPr>
                      <a:lvl4pPr marL="1371600" algn="l" rtl="0" eaLnBrk="1" hangingPunct="1">
                        <a:defRPr kern="1200">
                          <a:solidFill>
                            <a:schemeClr val="dk1"/>
                          </a:solidFill>
                          <a:latin typeface="Calibri"/>
                        </a:defRPr>
                      </a:lvl4pPr>
                      <a:lvl5pPr marL="1828800" algn="l" rtl="0" eaLnBrk="1" hangingPunct="1">
                        <a:defRPr kern="1200">
                          <a:solidFill>
                            <a:schemeClr val="dk1"/>
                          </a:solidFill>
                          <a:latin typeface="Calibri"/>
                        </a:defRPr>
                      </a:lvl5pPr>
                      <a:lvl6pPr marL="2286000" algn="l" rtl="0" eaLnBrk="1" hangingPunct="1">
                        <a:defRPr kern="1200">
                          <a:solidFill>
                            <a:schemeClr val="dk1"/>
                          </a:solidFill>
                          <a:latin typeface="Calibri"/>
                        </a:defRPr>
                      </a:lvl6pPr>
                      <a:lvl7pPr marL="2743200" algn="l" rtl="0" eaLnBrk="1" hangingPunct="1">
                        <a:defRPr kern="1200">
                          <a:solidFill>
                            <a:schemeClr val="dk1"/>
                          </a:solidFill>
                          <a:latin typeface="Calibri"/>
                        </a:defRPr>
                      </a:lvl7pPr>
                      <a:lvl8pPr marL="3200400" algn="l" rtl="0" eaLnBrk="1" hangingPunct="1">
                        <a:defRPr kern="1200">
                          <a:solidFill>
                            <a:schemeClr val="dk1"/>
                          </a:solidFill>
                          <a:latin typeface="Calibri"/>
                        </a:defRPr>
                      </a:lvl8pPr>
                      <a:lvl9pPr marL="3657600" algn="l" rtl="0" eaLnBrk="1" hangingPunct="1">
                        <a:defRPr kern="1200">
                          <a:solidFill>
                            <a:schemeClr val="dk1"/>
                          </a:solidFill>
                          <a:latin typeface="Calibri"/>
                        </a:defRPr>
                      </a:lvl9pPr>
                    </a:lstStyle>
                    <a:p>
                      <a:pPr algn="ctr"/>
                      <a:r>
                        <a:rPr lang="en-US" dirty="0">
                          <a:latin typeface="Arial" panose="020B0604020202020204" pitchFamily="34" charset="0"/>
                          <a:cs typeface="Arial" panose="020B0604020202020204" pitchFamily="34" charset="0"/>
                        </a:rPr>
                        <a:t>2.0%</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10008"/>
                  </a:ext>
                </a:extLst>
              </a:tr>
            </a:tbl>
          </a:graphicData>
        </a:graphic>
      </p:graphicFrame>
      <p:pic>
        <p:nvPicPr>
          <p:cNvPr id="2" name="Picture 1">
            <a:extLst>
              <a:ext uri="{FF2B5EF4-FFF2-40B4-BE49-F238E27FC236}">
                <a16:creationId xmlns:a16="http://schemas.microsoft.com/office/drawing/2014/main" xmlns="" id="{3CF92AE1-FEBC-45B3-8B07-EB58B6141E90}"/>
              </a:ext>
            </a:extLst>
          </p:cNvPr>
          <p:cNvPicPr>
            <a:picLocks noChangeAspect="1"/>
          </p:cNvPicPr>
          <p:nvPr/>
        </p:nvPicPr>
        <p:blipFill>
          <a:blip r:embed="rId2"/>
          <a:stretch>
            <a:fillRect/>
          </a:stretch>
        </p:blipFill>
        <p:spPr>
          <a:xfrm>
            <a:off x="1233595" y="2602147"/>
            <a:ext cx="1914310" cy="1920406"/>
          </a:xfrm>
          <a:prstGeom prst="rect">
            <a:avLst/>
          </a:prstGeom>
        </p:spPr>
      </p:pic>
    </p:spTree>
    <p:extLst>
      <p:ext uri="{BB962C8B-B14F-4D97-AF65-F5344CB8AC3E}">
        <p14:creationId xmlns:p14="http://schemas.microsoft.com/office/powerpoint/2010/main" val="2202394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98C519-64B7-4343-9F1D-B36035AE450B}" type="slidenum">
              <a:rPr kumimoji="0" lang="en-US" sz="1000" b="0" i="0" u="none" strike="noStrike" kern="1200" cap="none" spc="0" normalizeH="0" baseline="0" noProof="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000" b="0" i="0" u="none" strike="noStrike" kern="1200" cap="none" spc="0" normalizeH="0" baseline="0" noProof="0" dirty="0">
              <a:ln>
                <a:noFill/>
              </a:ln>
              <a:solidFill>
                <a:prstClr val="black"/>
              </a:solidFill>
              <a:effectLst/>
              <a:uLnTx/>
              <a:uFillTx/>
              <a:latin typeface="Lucida Sans Unicode"/>
              <a:ea typeface="+mn-ea"/>
              <a:cs typeface="+mn-cs"/>
            </a:endParaRPr>
          </a:p>
        </p:txBody>
      </p:sp>
      <p:sp>
        <p:nvSpPr>
          <p:cNvPr id="4" name="Title 3"/>
          <p:cNvSpPr>
            <a:spLocks noGrp="1"/>
          </p:cNvSpPr>
          <p:nvPr>
            <p:ph type="title"/>
          </p:nvPr>
        </p:nvSpPr>
        <p:spPr>
          <a:xfrm>
            <a:off x="2028824" y="228599"/>
            <a:ext cx="9988551" cy="1228725"/>
          </a:xfrm>
        </p:spPr>
        <p:txBody>
          <a:bodyPr>
            <a:noAutofit/>
          </a:bodyPr>
          <a:lstStyle/>
          <a:p>
            <a:r>
              <a:rPr lang="en-US" sz="3600" dirty="0">
                <a:effectLst/>
                <a:latin typeface="Arial" panose="020B0604020202020204" pitchFamily="34" charset="0"/>
                <a:cs typeface="Arial" panose="020B0604020202020204" pitchFamily="34" charset="0"/>
              </a:rPr>
              <a:t>How do we determine your Final Average Salary?</a:t>
            </a:r>
          </a:p>
        </p:txBody>
      </p:sp>
      <p:grpSp>
        <p:nvGrpSpPr>
          <p:cNvPr id="6" name="Group 5">
            <a:extLst>
              <a:ext uri="{FF2B5EF4-FFF2-40B4-BE49-F238E27FC236}">
                <a16:creationId xmlns:a16="http://schemas.microsoft.com/office/drawing/2014/main" xmlns="" id="{996EE295-2690-4B90-A596-B52F122C7787}"/>
              </a:ext>
            </a:extLst>
          </p:cNvPr>
          <p:cNvGrpSpPr/>
          <p:nvPr/>
        </p:nvGrpSpPr>
        <p:grpSpPr>
          <a:xfrm>
            <a:off x="1270462" y="2537287"/>
            <a:ext cx="1783426" cy="1783426"/>
            <a:chOff x="2955037" y="0"/>
            <a:chExt cx="1783426" cy="1783426"/>
          </a:xfrm>
          <a:scene3d>
            <a:camera prst="orthographicFront">
              <a:rot lat="0" lon="0" rev="0"/>
            </a:camera>
            <a:lightRig rig="contrasting" dir="t">
              <a:rot lat="0" lon="0" rev="1200000"/>
            </a:lightRig>
          </a:scene3d>
        </p:grpSpPr>
        <p:sp>
          <p:nvSpPr>
            <p:cNvPr id="7" name="Oval 6">
              <a:extLst>
                <a:ext uri="{FF2B5EF4-FFF2-40B4-BE49-F238E27FC236}">
                  <a16:creationId xmlns:a16="http://schemas.microsoft.com/office/drawing/2014/main" xmlns="" id="{EFF683D3-D78E-49D6-AF3D-644C68BC8339}"/>
                </a:ext>
              </a:extLst>
            </p:cNvPr>
            <p:cNvSpPr/>
            <p:nvPr/>
          </p:nvSpPr>
          <p:spPr>
            <a:xfrm>
              <a:off x="2955037" y="0"/>
              <a:ext cx="1783426" cy="1783426"/>
            </a:xfrm>
            <a:prstGeom prst="ellipse">
              <a:avLst/>
            </a:prstGeom>
            <a:sp3d contourW="19050" prstMaterial="metal">
              <a:bevelT w="88900" h="203200"/>
              <a:bevelB w="165100" h="254000"/>
            </a:sp3d>
          </p:spPr>
          <p:style>
            <a:lnRef idx="0">
              <a:schemeClr val="lt1">
                <a:hueOff val="0"/>
                <a:satOff val="0"/>
                <a:lumOff val="0"/>
                <a:alphaOff val="0"/>
              </a:schemeClr>
            </a:lnRef>
            <a:fillRef idx="1">
              <a:schemeClr val="accent1">
                <a:hueOff val="0"/>
                <a:satOff val="0"/>
                <a:lumOff val="0"/>
                <a:alphaOff val="0"/>
              </a:schemeClr>
            </a:fillRef>
            <a:effectRef idx="2">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Lucida Sans Unicode"/>
                <a:ea typeface="+mn-ea"/>
                <a:cs typeface="+mn-cs"/>
              </a:endParaRPr>
            </a:p>
          </p:txBody>
        </p:sp>
        <p:sp>
          <p:nvSpPr>
            <p:cNvPr id="8" name="Oval 4">
              <a:extLst>
                <a:ext uri="{FF2B5EF4-FFF2-40B4-BE49-F238E27FC236}">
                  <a16:creationId xmlns:a16="http://schemas.microsoft.com/office/drawing/2014/main" xmlns="" id="{663A1B57-F56D-4492-850D-2701FFBA61A8}"/>
                </a:ext>
              </a:extLst>
            </p:cNvPr>
            <p:cNvSpPr txBox="1"/>
            <p:nvPr/>
          </p:nvSpPr>
          <p:spPr>
            <a:xfrm>
              <a:off x="3216214" y="261177"/>
              <a:ext cx="1261072" cy="126107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21590" tIns="21590" rIns="21590" bIns="21590" numCol="1" spcCol="1270" anchor="ctr" anchorCtr="0">
              <a:noAutofit/>
            </a:bodyPr>
            <a:lstStyle/>
            <a:p>
              <a:pPr marL="0" marR="0" lvl="0" indent="0" algn="ctr" defTabSz="755650" rtl="0" eaLnBrk="1" fontAlgn="auto" latinLnBrk="0" hangingPunct="1">
                <a:lnSpc>
                  <a:spcPct val="90000"/>
                </a:lnSpc>
                <a:spcBef>
                  <a:spcPct val="0"/>
                </a:spcBef>
                <a:spcAft>
                  <a:spcPct val="35000"/>
                </a:spcAft>
                <a:buClrTx/>
                <a:buSzTx/>
                <a:buFontTx/>
                <a:buNone/>
                <a:tabLst/>
                <a:defRPr/>
              </a:pPr>
              <a:r>
                <a:rPr kumimoji="0" lang="en-US" sz="1700" b="0" i="0" u="none" strike="noStrike" kern="1200" cap="none" spc="0" normalizeH="0" baseline="0" noProof="0" dirty="0">
                  <a:ln>
                    <a:noFill/>
                  </a:ln>
                  <a:solidFill>
                    <a:prstClr val="white"/>
                  </a:solidFill>
                  <a:effectLst/>
                  <a:uLnTx/>
                  <a:uFillTx/>
                  <a:latin typeface="Lucida Sans Unicode"/>
                  <a:ea typeface="+mn-ea"/>
                  <a:cs typeface="+mn-cs"/>
                </a:rPr>
                <a:t>Final Average Salary (FAS)</a:t>
              </a:r>
            </a:p>
          </p:txBody>
        </p:sp>
      </p:grpSp>
      <p:graphicFrame>
        <p:nvGraphicFramePr>
          <p:cNvPr id="9" name="Table 8">
            <a:extLst>
              <a:ext uri="{FF2B5EF4-FFF2-40B4-BE49-F238E27FC236}">
                <a16:creationId xmlns:a16="http://schemas.microsoft.com/office/drawing/2014/main" xmlns="" id="{D9CC2A4D-4783-4135-96E8-C945284CFD82}"/>
              </a:ext>
            </a:extLst>
          </p:cNvPr>
          <p:cNvGraphicFramePr>
            <a:graphicFrameLocks noGrp="1"/>
          </p:cNvGraphicFramePr>
          <p:nvPr>
            <p:extLst>
              <p:ext uri="{D42A27DB-BD31-4B8C-83A1-F6EECF244321}">
                <p14:modId xmlns:p14="http://schemas.microsoft.com/office/powerpoint/2010/main" val="2013962722"/>
              </p:ext>
            </p:extLst>
          </p:nvPr>
        </p:nvGraphicFramePr>
        <p:xfrm>
          <a:off x="3542097" y="2204103"/>
          <a:ext cx="7013681" cy="3012790"/>
        </p:xfrm>
        <a:graphic>
          <a:graphicData uri="http://schemas.openxmlformats.org/drawingml/2006/table">
            <a:tbl>
              <a:tblPr firstRow="1" bandRow="1"/>
              <a:tblGrid>
                <a:gridCol w="3395789">
                  <a:extLst>
                    <a:ext uri="{9D8B030D-6E8A-4147-A177-3AD203B41FA5}">
                      <a16:colId xmlns:a16="http://schemas.microsoft.com/office/drawing/2014/main" xmlns="" val="1475086859"/>
                    </a:ext>
                  </a:extLst>
                </a:gridCol>
                <a:gridCol w="3617892">
                  <a:extLst>
                    <a:ext uri="{9D8B030D-6E8A-4147-A177-3AD203B41FA5}">
                      <a16:colId xmlns:a16="http://schemas.microsoft.com/office/drawing/2014/main" xmlns="" val="3256728217"/>
                    </a:ext>
                  </a:extLst>
                </a:gridCol>
              </a:tblGrid>
              <a:tr h="886115">
                <a:tc>
                  <a:txBody>
                    <a:bodyPr/>
                    <a:lstStyle>
                      <a:lvl1pPr marL="0" algn="l" rtl="0" eaLnBrk="1" hangingPunct="1">
                        <a:defRPr b="1" kern="1200">
                          <a:solidFill>
                            <a:schemeClr val="lt1"/>
                          </a:solidFill>
                          <a:latin typeface="Corbel" panose="020B0503020204020204"/>
                        </a:defRPr>
                      </a:lvl1pPr>
                      <a:lvl2pPr marL="457200" algn="l" rtl="0" eaLnBrk="1" hangingPunct="1">
                        <a:defRPr b="1" kern="1200">
                          <a:solidFill>
                            <a:schemeClr val="lt1"/>
                          </a:solidFill>
                          <a:latin typeface="Corbel" panose="020B0503020204020204"/>
                        </a:defRPr>
                      </a:lvl2pPr>
                      <a:lvl3pPr marL="914400" algn="l" rtl="0" eaLnBrk="1" hangingPunct="1">
                        <a:defRPr b="1" kern="1200">
                          <a:solidFill>
                            <a:schemeClr val="lt1"/>
                          </a:solidFill>
                          <a:latin typeface="Corbel" panose="020B0503020204020204"/>
                        </a:defRPr>
                      </a:lvl3pPr>
                      <a:lvl4pPr marL="1371600" algn="l" rtl="0" eaLnBrk="1" hangingPunct="1">
                        <a:defRPr b="1" kern="1200">
                          <a:solidFill>
                            <a:schemeClr val="lt1"/>
                          </a:solidFill>
                          <a:latin typeface="Corbel" panose="020B0503020204020204"/>
                        </a:defRPr>
                      </a:lvl4pPr>
                      <a:lvl5pPr marL="1828800" algn="l" rtl="0" eaLnBrk="1" hangingPunct="1">
                        <a:defRPr b="1" kern="1200">
                          <a:solidFill>
                            <a:schemeClr val="lt1"/>
                          </a:solidFill>
                          <a:latin typeface="Corbel" panose="020B0503020204020204"/>
                        </a:defRPr>
                      </a:lvl5pPr>
                      <a:lvl6pPr marL="2286000" algn="l" rtl="0" eaLnBrk="1" hangingPunct="1">
                        <a:defRPr b="1" kern="1200">
                          <a:solidFill>
                            <a:schemeClr val="lt1"/>
                          </a:solidFill>
                          <a:latin typeface="Corbel" panose="020B0503020204020204"/>
                        </a:defRPr>
                      </a:lvl6pPr>
                      <a:lvl7pPr marL="2743200" algn="l" rtl="0" eaLnBrk="1" hangingPunct="1">
                        <a:defRPr b="1" kern="1200">
                          <a:solidFill>
                            <a:schemeClr val="lt1"/>
                          </a:solidFill>
                          <a:latin typeface="Corbel" panose="020B0503020204020204"/>
                        </a:defRPr>
                      </a:lvl7pPr>
                      <a:lvl8pPr marL="3200400" algn="l" rtl="0" eaLnBrk="1" hangingPunct="1">
                        <a:defRPr b="1" kern="1200">
                          <a:solidFill>
                            <a:schemeClr val="lt1"/>
                          </a:solidFill>
                          <a:latin typeface="Corbel" panose="020B0503020204020204"/>
                        </a:defRPr>
                      </a:lvl8pPr>
                      <a:lvl9pPr marL="3657600" algn="l" rtl="0" eaLnBrk="1" hangingPunct="1">
                        <a:defRPr b="1" kern="1200">
                          <a:solidFill>
                            <a:schemeClr val="lt1"/>
                          </a:solidFill>
                          <a:latin typeface="Corbel" panose="020B0503020204020204"/>
                        </a:defRPr>
                      </a:lvl9pPr>
                    </a:lstStyle>
                    <a:p>
                      <a:r>
                        <a:rPr lang="en-US" sz="2400" dirty="0"/>
                        <a:t>Schedule</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rtl="0" eaLnBrk="1" hangingPunct="1">
                        <a:defRPr b="1" kern="1200">
                          <a:solidFill>
                            <a:schemeClr val="lt1"/>
                          </a:solidFill>
                          <a:latin typeface="Corbel" panose="020B0503020204020204"/>
                        </a:defRPr>
                      </a:lvl1pPr>
                      <a:lvl2pPr marL="457200" algn="l" rtl="0" eaLnBrk="1" hangingPunct="1">
                        <a:defRPr b="1" kern="1200">
                          <a:solidFill>
                            <a:schemeClr val="lt1"/>
                          </a:solidFill>
                          <a:latin typeface="Corbel" panose="020B0503020204020204"/>
                        </a:defRPr>
                      </a:lvl2pPr>
                      <a:lvl3pPr marL="914400" algn="l" rtl="0" eaLnBrk="1" hangingPunct="1">
                        <a:defRPr b="1" kern="1200">
                          <a:solidFill>
                            <a:schemeClr val="lt1"/>
                          </a:solidFill>
                          <a:latin typeface="Corbel" panose="020B0503020204020204"/>
                        </a:defRPr>
                      </a:lvl3pPr>
                      <a:lvl4pPr marL="1371600" algn="l" rtl="0" eaLnBrk="1" hangingPunct="1">
                        <a:defRPr b="1" kern="1200">
                          <a:solidFill>
                            <a:schemeClr val="lt1"/>
                          </a:solidFill>
                          <a:latin typeface="Corbel" panose="020B0503020204020204"/>
                        </a:defRPr>
                      </a:lvl4pPr>
                      <a:lvl5pPr marL="1828800" algn="l" rtl="0" eaLnBrk="1" hangingPunct="1">
                        <a:defRPr b="1" kern="1200">
                          <a:solidFill>
                            <a:schemeClr val="lt1"/>
                          </a:solidFill>
                          <a:latin typeface="Corbel" panose="020B0503020204020204"/>
                        </a:defRPr>
                      </a:lvl5pPr>
                      <a:lvl6pPr marL="2286000" algn="l" rtl="0" eaLnBrk="1" hangingPunct="1">
                        <a:defRPr b="1" kern="1200">
                          <a:solidFill>
                            <a:schemeClr val="lt1"/>
                          </a:solidFill>
                          <a:latin typeface="Corbel" panose="020B0503020204020204"/>
                        </a:defRPr>
                      </a:lvl6pPr>
                      <a:lvl7pPr marL="2743200" algn="l" rtl="0" eaLnBrk="1" hangingPunct="1">
                        <a:defRPr b="1" kern="1200">
                          <a:solidFill>
                            <a:schemeClr val="lt1"/>
                          </a:solidFill>
                          <a:latin typeface="Corbel" panose="020B0503020204020204"/>
                        </a:defRPr>
                      </a:lvl7pPr>
                      <a:lvl8pPr marL="3200400" algn="l" rtl="0" eaLnBrk="1" hangingPunct="1">
                        <a:defRPr b="1" kern="1200">
                          <a:solidFill>
                            <a:schemeClr val="lt1"/>
                          </a:solidFill>
                          <a:latin typeface="Corbel" panose="020B0503020204020204"/>
                        </a:defRPr>
                      </a:lvl8pPr>
                      <a:lvl9pPr marL="3657600" algn="l" rtl="0" eaLnBrk="1" hangingPunct="1">
                        <a:defRPr b="1" kern="1200">
                          <a:solidFill>
                            <a:schemeClr val="lt1"/>
                          </a:solidFill>
                          <a:latin typeface="Corbel" panose="020B0503020204020204"/>
                        </a:defRPr>
                      </a:lvl9pPr>
                    </a:lstStyle>
                    <a:p>
                      <a:r>
                        <a:rPr lang="en-US" sz="2400" dirty="0"/>
                        <a:t>Highest Average</a:t>
                      </a:r>
                      <a:r>
                        <a:rPr lang="en-US" sz="2400" baseline="0" dirty="0"/>
                        <a:t> Salary</a:t>
                      </a:r>
                      <a:endParaRPr lang="en-US" sz="2400" dirty="0"/>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a16="http://schemas.microsoft.com/office/drawing/2014/main" xmlns="" val="362523246"/>
                  </a:ext>
                </a:extLst>
              </a:tr>
              <a:tr h="767966">
                <a:tc>
                  <a:txBody>
                    <a:bodyPr/>
                    <a:lstStyle>
                      <a:lvl1pPr marL="0" algn="l" rtl="0" eaLnBrk="1" hangingPunct="1">
                        <a:defRPr kern="1200">
                          <a:solidFill>
                            <a:schemeClr val="dk1"/>
                          </a:solidFill>
                          <a:latin typeface="Corbel" panose="020B0503020204020204"/>
                        </a:defRPr>
                      </a:lvl1pPr>
                      <a:lvl2pPr marL="457200" algn="l" rtl="0" eaLnBrk="1" hangingPunct="1">
                        <a:defRPr kern="1200">
                          <a:solidFill>
                            <a:schemeClr val="dk1"/>
                          </a:solidFill>
                          <a:latin typeface="Corbel" panose="020B0503020204020204"/>
                        </a:defRPr>
                      </a:lvl2pPr>
                      <a:lvl3pPr marL="914400" algn="l" rtl="0" eaLnBrk="1" hangingPunct="1">
                        <a:defRPr kern="1200">
                          <a:solidFill>
                            <a:schemeClr val="dk1"/>
                          </a:solidFill>
                          <a:latin typeface="Corbel" panose="020B0503020204020204"/>
                        </a:defRPr>
                      </a:lvl3pPr>
                      <a:lvl4pPr marL="1371600" algn="l" rtl="0" eaLnBrk="1" hangingPunct="1">
                        <a:defRPr kern="1200">
                          <a:solidFill>
                            <a:schemeClr val="dk1"/>
                          </a:solidFill>
                          <a:latin typeface="Corbel" panose="020B0503020204020204"/>
                        </a:defRPr>
                      </a:lvl4pPr>
                      <a:lvl5pPr marL="1828800" algn="l" rtl="0" eaLnBrk="1" hangingPunct="1">
                        <a:defRPr kern="1200">
                          <a:solidFill>
                            <a:schemeClr val="dk1"/>
                          </a:solidFill>
                          <a:latin typeface="Corbel" panose="020B0503020204020204"/>
                        </a:defRPr>
                      </a:lvl5pPr>
                      <a:lvl6pPr marL="2286000" algn="l" rtl="0" eaLnBrk="1" hangingPunct="1">
                        <a:defRPr kern="1200">
                          <a:solidFill>
                            <a:schemeClr val="dk1"/>
                          </a:solidFill>
                          <a:latin typeface="Corbel" panose="020B0503020204020204"/>
                        </a:defRPr>
                      </a:lvl6pPr>
                      <a:lvl7pPr marL="2743200" algn="l" rtl="0" eaLnBrk="1" hangingPunct="1">
                        <a:defRPr kern="1200">
                          <a:solidFill>
                            <a:schemeClr val="dk1"/>
                          </a:solidFill>
                          <a:latin typeface="Corbel" panose="020B0503020204020204"/>
                        </a:defRPr>
                      </a:lvl7pPr>
                      <a:lvl8pPr marL="3200400" algn="l" rtl="0" eaLnBrk="1" hangingPunct="1">
                        <a:defRPr kern="1200">
                          <a:solidFill>
                            <a:schemeClr val="dk1"/>
                          </a:solidFill>
                          <a:latin typeface="Corbel" panose="020B0503020204020204"/>
                        </a:defRPr>
                      </a:lvl8pPr>
                      <a:lvl9pPr marL="3657600" algn="l" rtl="0" eaLnBrk="1" hangingPunct="1">
                        <a:defRPr kern="1200">
                          <a:solidFill>
                            <a:schemeClr val="dk1"/>
                          </a:solidFill>
                          <a:latin typeface="Corbel" panose="020B0503020204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u="none" dirty="0"/>
                        <a:t>Schedule</a:t>
                      </a:r>
                      <a:r>
                        <a:rPr lang="en-US" sz="2400" b="0" u="none" baseline="0" dirty="0"/>
                        <a:t> TA and TB</a:t>
                      </a:r>
                      <a:endParaRPr lang="en-US" sz="2400" b="0" u="none" dirty="0"/>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rtl="0" eaLnBrk="1" hangingPunct="1">
                        <a:defRPr kern="1200">
                          <a:solidFill>
                            <a:schemeClr val="dk1"/>
                          </a:solidFill>
                          <a:latin typeface="Corbel" panose="020B0503020204020204"/>
                        </a:defRPr>
                      </a:lvl1pPr>
                      <a:lvl2pPr marL="457200" algn="l" rtl="0" eaLnBrk="1" hangingPunct="1">
                        <a:defRPr kern="1200">
                          <a:solidFill>
                            <a:schemeClr val="dk1"/>
                          </a:solidFill>
                          <a:latin typeface="Corbel" panose="020B0503020204020204"/>
                        </a:defRPr>
                      </a:lvl2pPr>
                      <a:lvl3pPr marL="914400" algn="l" rtl="0" eaLnBrk="1" hangingPunct="1">
                        <a:defRPr kern="1200">
                          <a:solidFill>
                            <a:schemeClr val="dk1"/>
                          </a:solidFill>
                          <a:latin typeface="Corbel" panose="020B0503020204020204"/>
                        </a:defRPr>
                      </a:lvl3pPr>
                      <a:lvl4pPr marL="1371600" algn="l" rtl="0" eaLnBrk="1" hangingPunct="1">
                        <a:defRPr kern="1200">
                          <a:solidFill>
                            <a:schemeClr val="dk1"/>
                          </a:solidFill>
                          <a:latin typeface="Corbel" panose="020B0503020204020204"/>
                        </a:defRPr>
                      </a:lvl4pPr>
                      <a:lvl5pPr marL="1828800" algn="l" rtl="0" eaLnBrk="1" hangingPunct="1">
                        <a:defRPr kern="1200">
                          <a:solidFill>
                            <a:schemeClr val="dk1"/>
                          </a:solidFill>
                          <a:latin typeface="Corbel" panose="020B0503020204020204"/>
                        </a:defRPr>
                      </a:lvl5pPr>
                      <a:lvl6pPr marL="2286000" algn="l" rtl="0" eaLnBrk="1" hangingPunct="1">
                        <a:defRPr kern="1200">
                          <a:solidFill>
                            <a:schemeClr val="dk1"/>
                          </a:solidFill>
                          <a:latin typeface="Corbel" panose="020B0503020204020204"/>
                        </a:defRPr>
                      </a:lvl6pPr>
                      <a:lvl7pPr marL="2743200" algn="l" rtl="0" eaLnBrk="1" hangingPunct="1">
                        <a:defRPr kern="1200">
                          <a:solidFill>
                            <a:schemeClr val="dk1"/>
                          </a:solidFill>
                          <a:latin typeface="Corbel" panose="020B0503020204020204"/>
                        </a:defRPr>
                      </a:lvl7pPr>
                      <a:lvl8pPr marL="3200400" algn="l" rtl="0" eaLnBrk="1" hangingPunct="1">
                        <a:defRPr kern="1200">
                          <a:solidFill>
                            <a:schemeClr val="dk1"/>
                          </a:solidFill>
                          <a:latin typeface="Corbel" panose="020B0503020204020204"/>
                        </a:defRPr>
                      </a:lvl8pPr>
                      <a:lvl9pPr marL="3657600" algn="l" rtl="0" eaLnBrk="1" hangingPunct="1">
                        <a:defRPr kern="1200">
                          <a:solidFill>
                            <a:schemeClr val="dk1"/>
                          </a:solidFill>
                          <a:latin typeface="Corbel" panose="020B0503020204020204"/>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b="0" dirty="0"/>
                        <a:t>3 highest consecutive years</a:t>
                      </a:r>
                    </a:p>
                  </a:txBody>
                  <a:tcP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extLst>
                  <a:ext uri="{0D108BD9-81ED-4DB2-BD59-A6C34878D82A}">
                    <a16:rowId xmlns:a16="http://schemas.microsoft.com/office/drawing/2014/main" xmlns="" val="2323937709"/>
                  </a:ext>
                </a:extLst>
              </a:tr>
              <a:tr h="1358709">
                <a:tc>
                  <a:txBody>
                    <a:bodyPr/>
                    <a:lstStyle>
                      <a:lvl1pPr marL="0" algn="l" rtl="0" eaLnBrk="1" hangingPunct="1">
                        <a:defRPr kern="1200">
                          <a:solidFill>
                            <a:schemeClr val="dk1"/>
                          </a:solidFill>
                          <a:latin typeface="Corbel" panose="020B0503020204020204"/>
                        </a:defRPr>
                      </a:lvl1pPr>
                      <a:lvl2pPr marL="457200" algn="l" rtl="0" eaLnBrk="1" hangingPunct="1">
                        <a:defRPr kern="1200">
                          <a:solidFill>
                            <a:schemeClr val="dk1"/>
                          </a:solidFill>
                          <a:latin typeface="Corbel" panose="020B0503020204020204"/>
                        </a:defRPr>
                      </a:lvl2pPr>
                      <a:lvl3pPr marL="914400" algn="l" rtl="0" eaLnBrk="1" hangingPunct="1">
                        <a:defRPr kern="1200">
                          <a:solidFill>
                            <a:schemeClr val="dk1"/>
                          </a:solidFill>
                          <a:latin typeface="Corbel" panose="020B0503020204020204"/>
                        </a:defRPr>
                      </a:lvl3pPr>
                      <a:lvl4pPr marL="1371600" algn="l" rtl="0" eaLnBrk="1" hangingPunct="1">
                        <a:defRPr kern="1200">
                          <a:solidFill>
                            <a:schemeClr val="dk1"/>
                          </a:solidFill>
                          <a:latin typeface="Corbel" panose="020B0503020204020204"/>
                        </a:defRPr>
                      </a:lvl4pPr>
                      <a:lvl5pPr marL="1828800" algn="l" rtl="0" eaLnBrk="1" hangingPunct="1">
                        <a:defRPr kern="1200">
                          <a:solidFill>
                            <a:schemeClr val="dk1"/>
                          </a:solidFill>
                          <a:latin typeface="Corbel" panose="020B0503020204020204"/>
                        </a:defRPr>
                      </a:lvl5pPr>
                      <a:lvl6pPr marL="2286000" algn="l" rtl="0" eaLnBrk="1" hangingPunct="1">
                        <a:defRPr kern="1200">
                          <a:solidFill>
                            <a:schemeClr val="dk1"/>
                          </a:solidFill>
                          <a:latin typeface="Corbel" panose="020B0503020204020204"/>
                        </a:defRPr>
                      </a:lvl6pPr>
                      <a:lvl7pPr marL="2743200" algn="l" rtl="0" eaLnBrk="1" hangingPunct="1">
                        <a:defRPr kern="1200">
                          <a:solidFill>
                            <a:schemeClr val="dk1"/>
                          </a:solidFill>
                          <a:latin typeface="Corbel" panose="020B0503020204020204"/>
                        </a:defRPr>
                      </a:lvl7pPr>
                      <a:lvl8pPr marL="3200400" algn="l" rtl="0" eaLnBrk="1" hangingPunct="1">
                        <a:defRPr kern="1200">
                          <a:solidFill>
                            <a:schemeClr val="dk1"/>
                          </a:solidFill>
                          <a:latin typeface="Corbel" panose="020B0503020204020204"/>
                        </a:defRPr>
                      </a:lvl8pPr>
                      <a:lvl9pPr marL="3657600" algn="l" rtl="0" eaLnBrk="1" hangingPunct="1">
                        <a:defRPr kern="1200">
                          <a:solidFill>
                            <a:schemeClr val="dk1"/>
                          </a:solidFill>
                          <a:latin typeface="Corbel" panose="020B0503020204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u="none" dirty="0"/>
                        <a:t>Schedules TAB E, TAB NE, TB1E, TB1NE, TB2, and TB3</a:t>
                      </a:r>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rtl="0" eaLnBrk="1" hangingPunct="1">
                        <a:defRPr kern="1200">
                          <a:solidFill>
                            <a:schemeClr val="dk1"/>
                          </a:solidFill>
                          <a:latin typeface="Corbel" panose="020B0503020204020204"/>
                        </a:defRPr>
                      </a:lvl1pPr>
                      <a:lvl2pPr marL="457200" algn="l" rtl="0" eaLnBrk="1" hangingPunct="1">
                        <a:defRPr kern="1200">
                          <a:solidFill>
                            <a:schemeClr val="dk1"/>
                          </a:solidFill>
                          <a:latin typeface="Corbel" panose="020B0503020204020204"/>
                        </a:defRPr>
                      </a:lvl2pPr>
                      <a:lvl3pPr marL="914400" algn="l" rtl="0" eaLnBrk="1" hangingPunct="1">
                        <a:defRPr kern="1200">
                          <a:solidFill>
                            <a:schemeClr val="dk1"/>
                          </a:solidFill>
                          <a:latin typeface="Corbel" panose="020B0503020204020204"/>
                        </a:defRPr>
                      </a:lvl3pPr>
                      <a:lvl4pPr marL="1371600" algn="l" rtl="0" eaLnBrk="1" hangingPunct="1">
                        <a:defRPr kern="1200">
                          <a:solidFill>
                            <a:schemeClr val="dk1"/>
                          </a:solidFill>
                          <a:latin typeface="Corbel" panose="020B0503020204020204"/>
                        </a:defRPr>
                      </a:lvl4pPr>
                      <a:lvl5pPr marL="1828800" algn="l" rtl="0" eaLnBrk="1" hangingPunct="1">
                        <a:defRPr kern="1200">
                          <a:solidFill>
                            <a:schemeClr val="dk1"/>
                          </a:solidFill>
                          <a:latin typeface="Corbel" panose="020B0503020204020204"/>
                        </a:defRPr>
                      </a:lvl5pPr>
                      <a:lvl6pPr marL="2286000" algn="l" rtl="0" eaLnBrk="1" hangingPunct="1">
                        <a:defRPr kern="1200">
                          <a:solidFill>
                            <a:schemeClr val="dk1"/>
                          </a:solidFill>
                          <a:latin typeface="Corbel" panose="020B0503020204020204"/>
                        </a:defRPr>
                      </a:lvl6pPr>
                      <a:lvl7pPr marL="2743200" algn="l" rtl="0" eaLnBrk="1" hangingPunct="1">
                        <a:defRPr kern="1200">
                          <a:solidFill>
                            <a:schemeClr val="dk1"/>
                          </a:solidFill>
                          <a:latin typeface="Corbel" panose="020B0503020204020204"/>
                        </a:defRPr>
                      </a:lvl7pPr>
                      <a:lvl8pPr marL="3200400" algn="l" rtl="0" eaLnBrk="1" hangingPunct="1">
                        <a:defRPr kern="1200">
                          <a:solidFill>
                            <a:schemeClr val="dk1"/>
                          </a:solidFill>
                          <a:latin typeface="Corbel" panose="020B0503020204020204"/>
                        </a:defRPr>
                      </a:lvl8pPr>
                      <a:lvl9pPr marL="3657600" algn="l" rtl="0" eaLnBrk="1" hangingPunct="1">
                        <a:defRPr kern="1200">
                          <a:solidFill>
                            <a:schemeClr val="dk1"/>
                          </a:solidFill>
                          <a:latin typeface="Corbel" panose="020B050302020402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b="0" dirty="0"/>
                        <a:t>5 highest consecutive years</a:t>
                      </a:r>
                      <a:r>
                        <a:rPr lang="en-US" sz="2800" dirty="0"/>
                        <a:t> </a:t>
                      </a:r>
                      <a:endParaRPr lang="en-US" sz="1800" i="0" dirty="0"/>
                    </a:p>
                  </a:txBody>
                  <a:tcP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xmlns="" val="233998538"/>
                  </a:ext>
                </a:extLst>
              </a:tr>
            </a:tbl>
          </a:graphicData>
        </a:graphic>
      </p:graphicFrame>
    </p:spTree>
    <p:extLst>
      <p:ext uri="{BB962C8B-B14F-4D97-AF65-F5344CB8AC3E}">
        <p14:creationId xmlns:p14="http://schemas.microsoft.com/office/powerpoint/2010/main" val="8517082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B98C519-64B7-4343-9F1D-B36035AE450B}" type="slidenum">
              <a:rPr kumimoji="0" lang="en-US" sz="1000" b="0" i="0" u="none" strike="noStrike" kern="1200" cap="none" spc="0" normalizeH="0" baseline="0" noProof="0">
                <a:ln>
                  <a:noFill/>
                </a:ln>
                <a:solidFill>
                  <a:prstClr val="black"/>
                </a:solidFill>
                <a:effectLst/>
                <a:uLnTx/>
                <a:uFillTx/>
                <a:latin typeface="Lucida Sans Unicode"/>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000" b="0" i="0" u="none" strike="noStrike" kern="1200" cap="none" spc="0" normalizeH="0" baseline="0" noProof="0" dirty="0">
              <a:ln>
                <a:noFill/>
              </a:ln>
              <a:solidFill>
                <a:prstClr val="black"/>
              </a:solidFill>
              <a:effectLst/>
              <a:uLnTx/>
              <a:uFillTx/>
              <a:latin typeface="Lucida Sans Unicode"/>
              <a:ea typeface="+mn-ea"/>
              <a:cs typeface="+mn-cs"/>
            </a:endParaRPr>
          </a:p>
        </p:txBody>
      </p:sp>
      <p:sp>
        <p:nvSpPr>
          <p:cNvPr id="4" name="Title 3"/>
          <p:cNvSpPr>
            <a:spLocks noGrp="1"/>
          </p:cNvSpPr>
          <p:nvPr>
            <p:ph type="title"/>
          </p:nvPr>
        </p:nvSpPr>
        <p:spPr>
          <a:xfrm>
            <a:off x="2028825" y="0"/>
            <a:ext cx="9988551" cy="1228725"/>
          </a:xfrm>
        </p:spPr>
        <p:txBody>
          <a:bodyPr>
            <a:noAutofit/>
          </a:bodyPr>
          <a:lstStyle/>
          <a:p>
            <a:r>
              <a:rPr lang="en-US" sz="3600" dirty="0">
                <a:effectLst/>
                <a:latin typeface="Arial" panose="020B0604020202020204" pitchFamily="34" charset="0"/>
                <a:cs typeface="Arial" panose="020B0604020202020204" pitchFamily="34" charset="0"/>
              </a:rPr>
              <a:t>When Can I Retire (Schedule Based)?</a:t>
            </a:r>
          </a:p>
        </p:txBody>
      </p:sp>
      <p:graphicFrame>
        <p:nvGraphicFramePr>
          <p:cNvPr id="9" name="Content Placeholder 4">
            <a:extLst>
              <a:ext uri="{FF2B5EF4-FFF2-40B4-BE49-F238E27FC236}">
                <a16:creationId xmlns:a16="http://schemas.microsoft.com/office/drawing/2014/main" xmlns="" id="{84D13B08-1E1D-45CB-A774-1728F08E3BEC}"/>
              </a:ext>
            </a:extLst>
          </p:cNvPr>
          <p:cNvGraphicFramePr>
            <a:graphicFrameLocks/>
          </p:cNvGraphicFramePr>
          <p:nvPr>
            <p:extLst>
              <p:ext uri="{D42A27DB-BD31-4B8C-83A1-F6EECF244321}">
                <p14:modId xmlns:p14="http://schemas.microsoft.com/office/powerpoint/2010/main" val="3204149899"/>
              </p:ext>
            </p:extLst>
          </p:nvPr>
        </p:nvGraphicFramePr>
        <p:xfrm>
          <a:off x="1828800" y="1149015"/>
          <a:ext cx="9413507" cy="4821491"/>
        </p:xfrm>
        <a:graphic>
          <a:graphicData uri="http://schemas.openxmlformats.org/drawingml/2006/table">
            <a:tbl>
              <a:tblPr firstRow="1" bandCol="1">
                <a:effectLst>
                  <a:outerShdw blurRad="50800" dist="38100" dir="2700000" algn="tl" rotWithShape="0">
                    <a:prstClr val="black">
                      <a:alpha val="40000"/>
                    </a:prstClr>
                  </a:outerShdw>
                </a:effectLst>
              </a:tblPr>
              <a:tblGrid>
                <a:gridCol w="2002055">
                  <a:extLst>
                    <a:ext uri="{9D8B030D-6E8A-4147-A177-3AD203B41FA5}">
                      <a16:colId xmlns:a16="http://schemas.microsoft.com/office/drawing/2014/main" xmlns="" val="20000"/>
                    </a:ext>
                  </a:extLst>
                </a:gridCol>
                <a:gridCol w="2608446">
                  <a:extLst>
                    <a:ext uri="{9D8B030D-6E8A-4147-A177-3AD203B41FA5}">
                      <a16:colId xmlns:a16="http://schemas.microsoft.com/office/drawing/2014/main" xmlns="" val="20001"/>
                    </a:ext>
                  </a:extLst>
                </a:gridCol>
                <a:gridCol w="2906090">
                  <a:extLst>
                    <a:ext uri="{9D8B030D-6E8A-4147-A177-3AD203B41FA5}">
                      <a16:colId xmlns:a16="http://schemas.microsoft.com/office/drawing/2014/main" xmlns="" val="20002"/>
                    </a:ext>
                  </a:extLst>
                </a:gridCol>
                <a:gridCol w="1896916">
                  <a:extLst>
                    <a:ext uri="{9D8B030D-6E8A-4147-A177-3AD203B41FA5}">
                      <a16:colId xmlns:a16="http://schemas.microsoft.com/office/drawing/2014/main" xmlns="" val="20003"/>
                    </a:ext>
                  </a:extLst>
                </a:gridCol>
              </a:tblGrid>
              <a:tr h="1306687">
                <a:tc>
                  <a:txBody>
                    <a:bodyPr/>
                    <a:lstStyle>
                      <a:lvl1pPr marL="0" algn="l" rtl="0" eaLnBrk="1" hangingPunct="1">
                        <a:defRPr b="1" kern="1200">
                          <a:solidFill>
                            <a:schemeClr val="lt1"/>
                          </a:solidFill>
                          <a:latin typeface="Corbel" panose="020B0503020204020204"/>
                        </a:defRPr>
                      </a:lvl1pPr>
                      <a:lvl2pPr marL="457200" algn="l" rtl="0" eaLnBrk="1" hangingPunct="1">
                        <a:defRPr b="1" kern="1200">
                          <a:solidFill>
                            <a:schemeClr val="lt1"/>
                          </a:solidFill>
                          <a:latin typeface="Corbel" panose="020B0503020204020204"/>
                        </a:defRPr>
                      </a:lvl2pPr>
                      <a:lvl3pPr marL="914400" algn="l" rtl="0" eaLnBrk="1" hangingPunct="1">
                        <a:defRPr b="1" kern="1200">
                          <a:solidFill>
                            <a:schemeClr val="lt1"/>
                          </a:solidFill>
                          <a:latin typeface="Corbel" panose="020B0503020204020204"/>
                        </a:defRPr>
                      </a:lvl3pPr>
                      <a:lvl4pPr marL="1371600" algn="l" rtl="0" eaLnBrk="1" hangingPunct="1">
                        <a:defRPr b="1" kern="1200">
                          <a:solidFill>
                            <a:schemeClr val="lt1"/>
                          </a:solidFill>
                          <a:latin typeface="Corbel" panose="020B0503020204020204"/>
                        </a:defRPr>
                      </a:lvl4pPr>
                      <a:lvl5pPr marL="1828800" algn="l" rtl="0" eaLnBrk="1" hangingPunct="1">
                        <a:defRPr b="1" kern="1200">
                          <a:solidFill>
                            <a:schemeClr val="lt1"/>
                          </a:solidFill>
                          <a:latin typeface="Corbel" panose="020B0503020204020204"/>
                        </a:defRPr>
                      </a:lvl5pPr>
                      <a:lvl6pPr marL="2286000" algn="l" rtl="0" eaLnBrk="1" hangingPunct="1">
                        <a:defRPr b="1" kern="1200">
                          <a:solidFill>
                            <a:schemeClr val="lt1"/>
                          </a:solidFill>
                          <a:latin typeface="Corbel" panose="020B0503020204020204"/>
                        </a:defRPr>
                      </a:lvl6pPr>
                      <a:lvl7pPr marL="2743200" algn="l" rtl="0" eaLnBrk="1" hangingPunct="1">
                        <a:defRPr b="1" kern="1200">
                          <a:solidFill>
                            <a:schemeClr val="lt1"/>
                          </a:solidFill>
                          <a:latin typeface="Corbel" panose="020B0503020204020204"/>
                        </a:defRPr>
                      </a:lvl7pPr>
                      <a:lvl8pPr marL="3200400" algn="l" rtl="0" eaLnBrk="1" hangingPunct="1">
                        <a:defRPr b="1" kern="1200">
                          <a:solidFill>
                            <a:schemeClr val="lt1"/>
                          </a:solidFill>
                          <a:latin typeface="Corbel" panose="020B0503020204020204"/>
                        </a:defRPr>
                      </a:lvl8pPr>
                      <a:lvl9pPr marL="3657600" algn="l" rtl="0" eaLnBrk="1" hangingPunct="1">
                        <a:defRPr b="1" kern="1200">
                          <a:solidFill>
                            <a:schemeClr val="lt1"/>
                          </a:solidFill>
                          <a:latin typeface="Corbel" panose="020B0503020204020204"/>
                        </a:defRPr>
                      </a:lvl9pPr>
                    </a:lstStyle>
                    <a:p>
                      <a:pPr marL="0" marR="0" algn="ctr">
                        <a:lnSpc>
                          <a:spcPct val="115000"/>
                        </a:lnSpc>
                        <a:spcBef>
                          <a:spcPts val="0"/>
                        </a:spcBef>
                        <a:spcAft>
                          <a:spcPts val="0"/>
                        </a:spcAft>
                      </a:pPr>
                      <a:r>
                        <a:rPr lang="en-US" sz="2400" dirty="0">
                          <a:effectLst/>
                        </a:rPr>
                        <a:t>Schedules</a:t>
                      </a:r>
                      <a:r>
                        <a:rPr lang="en-US" sz="2400" baseline="0" dirty="0">
                          <a:effectLst/>
                        </a:rPr>
                        <a:t> T</a:t>
                      </a:r>
                      <a:r>
                        <a:rPr lang="en-US" sz="2400" dirty="0">
                          <a:effectLst/>
                        </a:rPr>
                        <a:t>A,</a:t>
                      </a:r>
                      <a:r>
                        <a:rPr lang="en-US" sz="2400" baseline="0" dirty="0">
                          <a:effectLst/>
                        </a:rPr>
                        <a:t> TAB E, TB, and TB1E</a:t>
                      </a:r>
                      <a:endParaRPr lang="en-US" sz="2400" dirty="0">
                        <a:effectLst/>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rtl="0" eaLnBrk="1" hangingPunct="1">
                        <a:defRPr b="1" kern="1200">
                          <a:solidFill>
                            <a:schemeClr val="lt1"/>
                          </a:solidFill>
                          <a:latin typeface="Corbel" panose="020B0503020204020204"/>
                        </a:defRPr>
                      </a:lvl1pPr>
                      <a:lvl2pPr marL="457200" algn="l" rtl="0" eaLnBrk="1" hangingPunct="1">
                        <a:defRPr b="1" kern="1200">
                          <a:solidFill>
                            <a:schemeClr val="lt1"/>
                          </a:solidFill>
                          <a:latin typeface="Corbel" panose="020B0503020204020204"/>
                        </a:defRPr>
                      </a:lvl2pPr>
                      <a:lvl3pPr marL="914400" algn="l" rtl="0" eaLnBrk="1" hangingPunct="1">
                        <a:defRPr b="1" kern="1200">
                          <a:solidFill>
                            <a:schemeClr val="lt1"/>
                          </a:solidFill>
                          <a:latin typeface="Corbel" panose="020B0503020204020204"/>
                        </a:defRPr>
                      </a:lvl3pPr>
                      <a:lvl4pPr marL="1371600" algn="l" rtl="0" eaLnBrk="1" hangingPunct="1">
                        <a:defRPr b="1" kern="1200">
                          <a:solidFill>
                            <a:schemeClr val="lt1"/>
                          </a:solidFill>
                          <a:latin typeface="Corbel" panose="020B0503020204020204"/>
                        </a:defRPr>
                      </a:lvl4pPr>
                      <a:lvl5pPr marL="1828800" algn="l" rtl="0" eaLnBrk="1" hangingPunct="1">
                        <a:defRPr b="1" kern="1200">
                          <a:solidFill>
                            <a:schemeClr val="lt1"/>
                          </a:solidFill>
                          <a:latin typeface="Corbel" panose="020B0503020204020204"/>
                        </a:defRPr>
                      </a:lvl5pPr>
                      <a:lvl6pPr marL="2286000" algn="l" rtl="0" eaLnBrk="1" hangingPunct="1">
                        <a:defRPr b="1" kern="1200">
                          <a:solidFill>
                            <a:schemeClr val="lt1"/>
                          </a:solidFill>
                          <a:latin typeface="Corbel" panose="020B0503020204020204"/>
                        </a:defRPr>
                      </a:lvl6pPr>
                      <a:lvl7pPr marL="2743200" algn="l" rtl="0" eaLnBrk="1" hangingPunct="1">
                        <a:defRPr b="1" kern="1200">
                          <a:solidFill>
                            <a:schemeClr val="lt1"/>
                          </a:solidFill>
                          <a:latin typeface="Corbel" panose="020B0503020204020204"/>
                        </a:defRPr>
                      </a:lvl7pPr>
                      <a:lvl8pPr marL="3200400" algn="l" rtl="0" eaLnBrk="1" hangingPunct="1">
                        <a:defRPr b="1" kern="1200">
                          <a:solidFill>
                            <a:schemeClr val="lt1"/>
                          </a:solidFill>
                          <a:latin typeface="Corbel" panose="020B0503020204020204"/>
                        </a:defRPr>
                      </a:lvl8pPr>
                      <a:lvl9pPr marL="3657600" algn="l" rtl="0" eaLnBrk="1" hangingPunct="1">
                        <a:defRPr b="1" kern="1200">
                          <a:solidFill>
                            <a:schemeClr val="lt1"/>
                          </a:solidFill>
                          <a:latin typeface="Corbel" panose="020B0503020204020204"/>
                        </a:defRPr>
                      </a:lvl9pPr>
                    </a:lstStyle>
                    <a:p>
                      <a:pPr marL="0" marR="0" algn="ctr">
                        <a:lnSpc>
                          <a:spcPct val="115000"/>
                        </a:lnSpc>
                        <a:spcBef>
                          <a:spcPts val="0"/>
                        </a:spcBef>
                        <a:spcAft>
                          <a:spcPts val="0"/>
                        </a:spcAft>
                      </a:pPr>
                      <a:endParaRPr lang="en-US" sz="2400" dirty="0">
                        <a:effectLst/>
                      </a:endParaRPr>
                    </a:p>
                    <a:p>
                      <a:pPr marL="0" marR="0" algn="ctr">
                        <a:lnSpc>
                          <a:spcPct val="115000"/>
                        </a:lnSpc>
                        <a:spcBef>
                          <a:spcPts val="0"/>
                        </a:spcBef>
                        <a:spcAft>
                          <a:spcPts val="0"/>
                        </a:spcAft>
                      </a:pPr>
                      <a:endParaRPr lang="en-US" sz="700" dirty="0">
                        <a:effectLst/>
                      </a:endParaRPr>
                    </a:p>
                    <a:p>
                      <a:pPr marL="0" marR="0" algn="ctr">
                        <a:lnSpc>
                          <a:spcPct val="115000"/>
                        </a:lnSpc>
                        <a:spcBef>
                          <a:spcPts val="0"/>
                        </a:spcBef>
                        <a:spcAft>
                          <a:spcPts val="0"/>
                        </a:spcAft>
                      </a:pPr>
                      <a:r>
                        <a:rPr lang="en-US" sz="2400" dirty="0">
                          <a:effectLst/>
                        </a:rPr>
                        <a:t>Schedule TAB NE</a:t>
                      </a: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rtl="0" eaLnBrk="1" hangingPunct="1">
                        <a:defRPr b="1" kern="1200">
                          <a:solidFill>
                            <a:schemeClr val="lt1"/>
                          </a:solidFill>
                          <a:latin typeface="Corbel" panose="020B0503020204020204"/>
                        </a:defRPr>
                      </a:lvl1pPr>
                      <a:lvl2pPr marL="457200" algn="l" rtl="0" eaLnBrk="1" hangingPunct="1">
                        <a:defRPr b="1" kern="1200">
                          <a:solidFill>
                            <a:schemeClr val="lt1"/>
                          </a:solidFill>
                          <a:latin typeface="Corbel" panose="020B0503020204020204"/>
                        </a:defRPr>
                      </a:lvl2pPr>
                      <a:lvl3pPr marL="914400" algn="l" rtl="0" eaLnBrk="1" hangingPunct="1">
                        <a:defRPr b="1" kern="1200">
                          <a:solidFill>
                            <a:schemeClr val="lt1"/>
                          </a:solidFill>
                          <a:latin typeface="Corbel" panose="020B0503020204020204"/>
                        </a:defRPr>
                      </a:lvl3pPr>
                      <a:lvl4pPr marL="1371600" algn="l" rtl="0" eaLnBrk="1" hangingPunct="1">
                        <a:defRPr b="1" kern="1200">
                          <a:solidFill>
                            <a:schemeClr val="lt1"/>
                          </a:solidFill>
                          <a:latin typeface="Corbel" panose="020B0503020204020204"/>
                        </a:defRPr>
                      </a:lvl4pPr>
                      <a:lvl5pPr marL="1828800" algn="l" rtl="0" eaLnBrk="1" hangingPunct="1">
                        <a:defRPr b="1" kern="1200">
                          <a:solidFill>
                            <a:schemeClr val="lt1"/>
                          </a:solidFill>
                          <a:latin typeface="Corbel" panose="020B0503020204020204"/>
                        </a:defRPr>
                      </a:lvl5pPr>
                      <a:lvl6pPr marL="2286000" algn="l" rtl="0" eaLnBrk="1" hangingPunct="1">
                        <a:defRPr b="1" kern="1200">
                          <a:solidFill>
                            <a:schemeClr val="lt1"/>
                          </a:solidFill>
                          <a:latin typeface="Corbel" panose="020B0503020204020204"/>
                        </a:defRPr>
                      </a:lvl6pPr>
                      <a:lvl7pPr marL="2743200" algn="l" rtl="0" eaLnBrk="1" hangingPunct="1">
                        <a:defRPr b="1" kern="1200">
                          <a:solidFill>
                            <a:schemeClr val="lt1"/>
                          </a:solidFill>
                          <a:latin typeface="Corbel" panose="020B0503020204020204"/>
                        </a:defRPr>
                      </a:lvl7pPr>
                      <a:lvl8pPr marL="3200400" algn="l" rtl="0" eaLnBrk="1" hangingPunct="1">
                        <a:defRPr b="1" kern="1200">
                          <a:solidFill>
                            <a:schemeClr val="lt1"/>
                          </a:solidFill>
                          <a:latin typeface="Corbel" panose="020B0503020204020204"/>
                        </a:defRPr>
                      </a:lvl8pPr>
                      <a:lvl9pPr marL="3657600" algn="l" rtl="0" eaLnBrk="1" hangingPunct="1">
                        <a:defRPr b="1" kern="1200">
                          <a:solidFill>
                            <a:schemeClr val="lt1"/>
                          </a:solidFill>
                          <a:latin typeface="Corbel" panose="020B0503020204020204"/>
                        </a:defRPr>
                      </a:lvl9pPr>
                    </a:lstStyle>
                    <a:p>
                      <a:pPr marL="0" marR="0" algn="ctr">
                        <a:lnSpc>
                          <a:spcPct val="115000"/>
                        </a:lnSpc>
                        <a:spcBef>
                          <a:spcPts val="0"/>
                        </a:spcBef>
                        <a:spcAft>
                          <a:spcPts val="0"/>
                        </a:spcAft>
                      </a:pPr>
                      <a:endParaRPr lang="en-US" sz="2400" dirty="0">
                        <a:effectLst/>
                      </a:endParaRPr>
                    </a:p>
                    <a:p>
                      <a:pPr marL="0" marR="0" algn="ctr">
                        <a:lnSpc>
                          <a:spcPct val="115000"/>
                        </a:lnSpc>
                        <a:spcBef>
                          <a:spcPts val="0"/>
                        </a:spcBef>
                        <a:spcAft>
                          <a:spcPts val="0"/>
                        </a:spcAft>
                      </a:pPr>
                      <a:endParaRPr lang="en-US" sz="700" dirty="0">
                        <a:effectLst/>
                      </a:endParaRPr>
                    </a:p>
                    <a:p>
                      <a:pPr marL="0" marR="0" algn="ctr">
                        <a:lnSpc>
                          <a:spcPct val="115000"/>
                        </a:lnSpc>
                        <a:spcBef>
                          <a:spcPts val="0"/>
                        </a:spcBef>
                        <a:spcAft>
                          <a:spcPts val="0"/>
                        </a:spcAft>
                      </a:pPr>
                      <a:r>
                        <a:rPr lang="en-US" sz="2400" dirty="0">
                          <a:effectLst/>
                        </a:rPr>
                        <a:t>Schedule TB1NE</a:t>
                      </a:r>
                    </a:p>
                    <a:p>
                      <a:pPr marL="0" marR="0" lvl="0" indent="0" algn="ctr" defTabSz="914400" rtl="0" eaLnBrk="1" fontAlgn="auto" latinLnBrk="0" hangingPunct="1">
                        <a:lnSpc>
                          <a:spcPct val="115000"/>
                        </a:lnSpc>
                        <a:spcBef>
                          <a:spcPts val="0"/>
                        </a:spcBef>
                        <a:spcAft>
                          <a:spcPts val="0"/>
                        </a:spcAft>
                        <a:buClrTx/>
                        <a:buSzTx/>
                        <a:buFontTx/>
                        <a:buNone/>
                        <a:tabLst/>
                        <a:defRPr/>
                      </a:pPr>
                      <a:endParaRPr lang="en-US" sz="2400" dirty="0">
                        <a:solidFill>
                          <a:srgbClr val="FFFF00"/>
                        </a:solidFill>
                        <a:effectLst/>
                        <a:latin typeface="Calibri"/>
                        <a:ea typeface="Calibri"/>
                        <a:cs typeface="Times New Roman"/>
                      </a:endParaRP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tc>
                  <a:txBody>
                    <a:bodyPr/>
                    <a:lstStyle>
                      <a:lvl1pPr marL="0" algn="l" rtl="0" eaLnBrk="1" hangingPunct="1">
                        <a:defRPr b="1" kern="1200">
                          <a:solidFill>
                            <a:schemeClr val="lt1"/>
                          </a:solidFill>
                          <a:latin typeface="Corbel" panose="020B0503020204020204"/>
                        </a:defRPr>
                      </a:lvl1pPr>
                      <a:lvl2pPr marL="457200" algn="l" rtl="0" eaLnBrk="1" hangingPunct="1">
                        <a:defRPr b="1" kern="1200">
                          <a:solidFill>
                            <a:schemeClr val="lt1"/>
                          </a:solidFill>
                          <a:latin typeface="Corbel" panose="020B0503020204020204"/>
                        </a:defRPr>
                      </a:lvl2pPr>
                      <a:lvl3pPr marL="914400" algn="l" rtl="0" eaLnBrk="1" hangingPunct="1">
                        <a:defRPr b="1" kern="1200">
                          <a:solidFill>
                            <a:schemeClr val="lt1"/>
                          </a:solidFill>
                          <a:latin typeface="Corbel" panose="020B0503020204020204"/>
                        </a:defRPr>
                      </a:lvl3pPr>
                      <a:lvl4pPr marL="1371600" algn="l" rtl="0" eaLnBrk="1" hangingPunct="1">
                        <a:defRPr b="1" kern="1200">
                          <a:solidFill>
                            <a:schemeClr val="lt1"/>
                          </a:solidFill>
                          <a:latin typeface="Corbel" panose="020B0503020204020204"/>
                        </a:defRPr>
                      </a:lvl4pPr>
                      <a:lvl5pPr marL="1828800" algn="l" rtl="0" eaLnBrk="1" hangingPunct="1">
                        <a:defRPr b="1" kern="1200">
                          <a:solidFill>
                            <a:schemeClr val="lt1"/>
                          </a:solidFill>
                          <a:latin typeface="Corbel" panose="020B0503020204020204"/>
                        </a:defRPr>
                      </a:lvl5pPr>
                      <a:lvl6pPr marL="2286000" algn="l" rtl="0" eaLnBrk="1" hangingPunct="1">
                        <a:defRPr b="1" kern="1200">
                          <a:solidFill>
                            <a:schemeClr val="lt1"/>
                          </a:solidFill>
                          <a:latin typeface="Corbel" panose="020B0503020204020204"/>
                        </a:defRPr>
                      </a:lvl6pPr>
                      <a:lvl7pPr marL="2743200" algn="l" rtl="0" eaLnBrk="1" hangingPunct="1">
                        <a:defRPr b="1" kern="1200">
                          <a:solidFill>
                            <a:schemeClr val="lt1"/>
                          </a:solidFill>
                          <a:latin typeface="Corbel" panose="020B0503020204020204"/>
                        </a:defRPr>
                      </a:lvl7pPr>
                      <a:lvl8pPr marL="3200400" algn="l" rtl="0" eaLnBrk="1" hangingPunct="1">
                        <a:defRPr b="1" kern="1200">
                          <a:solidFill>
                            <a:schemeClr val="lt1"/>
                          </a:solidFill>
                          <a:latin typeface="Corbel" panose="020B0503020204020204"/>
                        </a:defRPr>
                      </a:lvl8pPr>
                      <a:lvl9pPr marL="3657600" algn="l" rtl="0" eaLnBrk="1" hangingPunct="1">
                        <a:defRPr b="1" kern="1200">
                          <a:solidFill>
                            <a:schemeClr val="lt1"/>
                          </a:solidFill>
                          <a:latin typeface="Corbel" panose="020B0503020204020204"/>
                        </a:defRPr>
                      </a:lvl9pPr>
                    </a:lstStyle>
                    <a:p>
                      <a:pPr marL="0" marR="0" algn="ctr">
                        <a:lnSpc>
                          <a:spcPct val="115000"/>
                        </a:lnSpc>
                        <a:spcBef>
                          <a:spcPts val="0"/>
                        </a:spcBef>
                        <a:spcAft>
                          <a:spcPts val="0"/>
                        </a:spcAft>
                      </a:pPr>
                      <a:endParaRPr lang="en-US" sz="2400" dirty="0">
                        <a:effectLst/>
                      </a:endParaRPr>
                    </a:p>
                    <a:p>
                      <a:pPr marL="0" marR="0" algn="ctr">
                        <a:lnSpc>
                          <a:spcPct val="115000"/>
                        </a:lnSpc>
                        <a:spcBef>
                          <a:spcPts val="0"/>
                        </a:spcBef>
                        <a:spcAft>
                          <a:spcPts val="0"/>
                        </a:spcAft>
                      </a:pPr>
                      <a:r>
                        <a:rPr lang="en-US" sz="2400" dirty="0">
                          <a:effectLst/>
                        </a:rPr>
                        <a:t>Schedules TB2 and TB3</a:t>
                      </a:r>
                    </a:p>
                  </a:txBody>
                  <a:tcPr marL="68580" marR="6858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5B9BD5"/>
                    </a:solidFill>
                  </a:tcPr>
                </a:tc>
                <a:extLst>
                  <a:ext uri="{0D108BD9-81ED-4DB2-BD59-A6C34878D82A}">
                    <a16:rowId xmlns:a16="http://schemas.microsoft.com/office/drawing/2014/main" xmlns="" val="10000"/>
                  </a:ext>
                </a:extLst>
              </a:tr>
              <a:tr h="3461638">
                <a:tc>
                  <a:txBody>
                    <a:bodyPr/>
                    <a:lstStyle>
                      <a:lvl1pPr marL="0" algn="l" rtl="0" eaLnBrk="1" hangingPunct="1">
                        <a:defRPr kern="1200">
                          <a:solidFill>
                            <a:schemeClr val="dk1"/>
                          </a:solidFill>
                          <a:latin typeface="Corbel" panose="020B0503020204020204"/>
                        </a:defRPr>
                      </a:lvl1pPr>
                      <a:lvl2pPr marL="457200" algn="l" rtl="0" eaLnBrk="1" hangingPunct="1">
                        <a:defRPr kern="1200">
                          <a:solidFill>
                            <a:schemeClr val="dk1"/>
                          </a:solidFill>
                          <a:latin typeface="Corbel" panose="020B0503020204020204"/>
                        </a:defRPr>
                      </a:lvl2pPr>
                      <a:lvl3pPr marL="914400" algn="l" rtl="0" eaLnBrk="1" hangingPunct="1">
                        <a:defRPr kern="1200">
                          <a:solidFill>
                            <a:schemeClr val="dk1"/>
                          </a:solidFill>
                          <a:latin typeface="Corbel" panose="020B0503020204020204"/>
                        </a:defRPr>
                      </a:lvl3pPr>
                      <a:lvl4pPr marL="1371600" algn="l" rtl="0" eaLnBrk="1" hangingPunct="1">
                        <a:defRPr kern="1200">
                          <a:solidFill>
                            <a:schemeClr val="dk1"/>
                          </a:solidFill>
                          <a:latin typeface="Corbel" panose="020B0503020204020204"/>
                        </a:defRPr>
                      </a:lvl4pPr>
                      <a:lvl5pPr marL="1828800" algn="l" rtl="0" eaLnBrk="1" hangingPunct="1">
                        <a:defRPr kern="1200">
                          <a:solidFill>
                            <a:schemeClr val="dk1"/>
                          </a:solidFill>
                          <a:latin typeface="Corbel" panose="020B0503020204020204"/>
                        </a:defRPr>
                      </a:lvl5pPr>
                      <a:lvl6pPr marL="2286000" algn="l" rtl="0" eaLnBrk="1" hangingPunct="1">
                        <a:defRPr kern="1200">
                          <a:solidFill>
                            <a:schemeClr val="dk1"/>
                          </a:solidFill>
                          <a:latin typeface="Corbel" panose="020B0503020204020204"/>
                        </a:defRPr>
                      </a:lvl6pPr>
                      <a:lvl7pPr marL="2743200" algn="l" rtl="0" eaLnBrk="1" hangingPunct="1">
                        <a:defRPr kern="1200">
                          <a:solidFill>
                            <a:schemeClr val="dk1"/>
                          </a:solidFill>
                          <a:latin typeface="Corbel" panose="020B0503020204020204"/>
                        </a:defRPr>
                      </a:lvl7pPr>
                      <a:lvl8pPr marL="3200400" algn="l" rtl="0" eaLnBrk="1" hangingPunct="1">
                        <a:defRPr kern="1200">
                          <a:solidFill>
                            <a:schemeClr val="dk1"/>
                          </a:solidFill>
                          <a:latin typeface="Corbel" panose="020B0503020204020204"/>
                        </a:defRPr>
                      </a:lvl8pPr>
                      <a:lvl9pPr marL="3657600" algn="l" rtl="0" eaLnBrk="1" hangingPunct="1">
                        <a:defRPr kern="1200">
                          <a:solidFill>
                            <a:schemeClr val="dk1"/>
                          </a:solidFill>
                          <a:latin typeface="Corbel" panose="020B0503020204020204"/>
                        </a:defRPr>
                      </a:lvl9pPr>
                    </a:lstStyle>
                    <a:p>
                      <a:pPr marL="0" marR="0" algn="ctr">
                        <a:lnSpc>
                          <a:spcPct val="115000"/>
                        </a:lnSpc>
                        <a:spcBef>
                          <a:spcPts val="0"/>
                        </a:spcBef>
                        <a:spcAft>
                          <a:spcPts val="0"/>
                        </a:spcAft>
                        <a:tabLst>
                          <a:tab pos="1085850" algn="l"/>
                        </a:tabLst>
                      </a:pPr>
                      <a:r>
                        <a:rPr lang="en-US" sz="1800" b="1" dirty="0">
                          <a:effectLst/>
                        </a:rPr>
                        <a:t>Currently eligible to retire.</a:t>
                      </a:r>
                      <a:br>
                        <a:rPr lang="en-US" sz="1800" b="1" dirty="0">
                          <a:effectLst/>
                        </a:rPr>
                      </a:br>
                      <a:endParaRPr lang="en-US" sz="1800" b="1" dirty="0">
                        <a:effectLst/>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rtl="0" eaLnBrk="1" hangingPunct="1">
                        <a:defRPr kern="1200">
                          <a:solidFill>
                            <a:schemeClr val="dk1"/>
                          </a:solidFill>
                          <a:latin typeface="Corbel" panose="020B0503020204020204"/>
                        </a:defRPr>
                      </a:lvl1pPr>
                      <a:lvl2pPr marL="457200" algn="l" rtl="0" eaLnBrk="1" hangingPunct="1">
                        <a:defRPr kern="1200">
                          <a:solidFill>
                            <a:schemeClr val="dk1"/>
                          </a:solidFill>
                          <a:latin typeface="Corbel" panose="020B0503020204020204"/>
                        </a:defRPr>
                      </a:lvl2pPr>
                      <a:lvl3pPr marL="914400" algn="l" rtl="0" eaLnBrk="1" hangingPunct="1">
                        <a:defRPr kern="1200">
                          <a:solidFill>
                            <a:schemeClr val="dk1"/>
                          </a:solidFill>
                          <a:latin typeface="Corbel" panose="020B0503020204020204"/>
                        </a:defRPr>
                      </a:lvl3pPr>
                      <a:lvl4pPr marL="1371600" algn="l" rtl="0" eaLnBrk="1" hangingPunct="1">
                        <a:defRPr kern="1200">
                          <a:solidFill>
                            <a:schemeClr val="dk1"/>
                          </a:solidFill>
                          <a:latin typeface="Corbel" panose="020B0503020204020204"/>
                        </a:defRPr>
                      </a:lvl4pPr>
                      <a:lvl5pPr marL="1828800" algn="l" rtl="0" eaLnBrk="1" hangingPunct="1">
                        <a:defRPr kern="1200">
                          <a:solidFill>
                            <a:schemeClr val="dk1"/>
                          </a:solidFill>
                          <a:latin typeface="Corbel" panose="020B0503020204020204"/>
                        </a:defRPr>
                      </a:lvl5pPr>
                      <a:lvl6pPr marL="2286000" algn="l" rtl="0" eaLnBrk="1" hangingPunct="1">
                        <a:defRPr kern="1200">
                          <a:solidFill>
                            <a:schemeClr val="dk1"/>
                          </a:solidFill>
                          <a:latin typeface="Corbel" panose="020B0503020204020204"/>
                        </a:defRPr>
                      </a:lvl6pPr>
                      <a:lvl7pPr marL="2743200" algn="l" rtl="0" eaLnBrk="1" hangingPunct="1">
                        <a:defRPr kern="1200">
                          <a:solidFill>
                            <a:schemeClr val="dk1"/>
                          </a:solidFill>
                          <a:latin typeface="Corbel" panose="020B0503020204020204"/>
                        </a:defRPr>
                      </a:lvl7pPr>
                      <a:lvl8pPr marL="3200400" algn="l" rtl="0" eaLnBrk="1" hangingPunct="1">
                        <a:defRPr kern="1200">
                          <a:solidFill>
                            <a:schemeClr val="dk1"/>
                          </a:solidFill>
                          <a:latin typeface="Corbel" panose="020B0503020204020204"/>
                        </a:defRPr>
                      </a:lvl8pPr>
                      <a:lvl9pPr marL="3657600" algn="l" rtl="0" eaLnBrk="1" hangingPunct="1">
                        <a:defRPr kern="1200">
                          <a:solidFill>
                            <a:schemeClr val="dk1"/>
                          </a:solidFill>
                          <a:latin typeface="Corbel" panose="020B0503020204020204"/>
                        </a:defRPr>
                      </a:lvl9pPr>
                    </a:lstStyle>
                    <a:p>
                      <a:pPr marL="0" marR="0">
                        <a:lnSpc>
                          <a:spcPct val="115000"/>
                        </a:lnSpc>
                        <a:spcBef>
                          <a:spcPts val="0"/>
                        </a:spcBef>
                        <a:spcAft>
                          <a:spcPts val="0"/>
                        </a:spcAft>
                        <a:tabLst>
                          <a:tab pos="217170" algn="l"/>
                        </a:tabLst>
                      </a:pPr>
                      <a:r>
                        <a:rPr lang="en-US" sz="1600" b="1" dirty="0">
                          <a:effectLst/>
                        </a:rPr>
                        <a:t>Social Security Normal Retirement Age (SSNRA) proportionally scaled </a:t>
                      </a:r>
                      <a:r>
                        <a:rPr lang="en-US" sz="1600" dirty="0">
                          <a:effectLst/>
                        </a:rPr>
                        <a:t>back based on years of service earned as of 9/30/2009</a:t>
                      </a:r>
                      <a:r>
                        <a:rPr lang="en-US" sz="1600" baseline="0" dirty="0">
                          <a:effectLst/>
                        </a:rPr>
                        <a:t> and</a:t>
                      </a:r>
                      <a:r>
                        <a:rPr lang="en-US" sz="1600" dirty="0">
                          <a:effectLst/>
                        </a:rPr>
                        <a:t> 6/30/12</a:t>
                      </a:r>
                      <a:br>
                        <a:rPr lang="en-US" sz="1600" dirty="0">
                          <a:effectLst/>
                        </a:rPr>
                      </a:br>
                      <a:endParaRPr lang="en-US" sz="1600" dirty="0">
                        <a:effectLst/>
                      </a:endParaRPr>
                    </a:p>
                    <a:p>
                      <a:pPr marL="342900" marR="0" lvl="0" indent="-342900">
                        <a:lnSpc>
                          <a:spcPct val="115000"/>
                        </a:lnSpc>
                        <a:spcBef>
                          <a:spcPts val="0"/>
                        </a:spcBef>
                        <a:spcAft>
                          <a:spcPts val="1000"/>
                        </a:spcAft>
                        <a:buFont typeface="Symbol"/>
                        <a:buChar char=""/>
                        <a:tabLst>
                          <a:tab pos="217170" algn="l"/>
                          <a:tab pos="1085850" algn="l"/>
                        </a:tabLst>
                      </a:pPr>
                      <a:r>
                        <a:rPr lang="en-US" sz="1600" dirty="0">
                          <a:effectLst/>
                        </a:rPr>
                        <a:t>Not less than age 59</a:t>
                      </a:r>
                    </a:p>
                    <a:p>
                      <a:pPr marL="342900" marR="0" lvl="0" indent="-342900">
                        <a:lnSpc>
                          <a:spcPct val="115000"/>
                        </a:lnSpc>
                        <a:spcBef>
                          <a:spcPts val="0"/>
                        </a:spcBef>
                        <a:spcAft>
                          <a:spcPts val="1000"/>
                        </a:spcAft>
                        <a:buFont typeface="Symbol"/>
                        <a:buChar char=""/>
                        <a:tabLst>
                          <a:tab pos="217170" algn="l"/>
                          <a:tab pos="1085850" algn="l"/>
                        </a:tabLst>
                      </a:pPr>
                      <a:r>
                        <a:rPr lang="en-US" sz="1600" dirty="0">
                          <a:effectLst/>
                        </a:rPr>
                        <a:t>5 years of contributory service</a:t>
                      </a:r>
                      <a:endParaRPr lang="en-US" sz="1600" dirty="0">
                        <a:effectLst/>
                        <a:latin typeface="Calibri"/>
                        <a:ea typeface="Calibri"/>
                        <a:cs typeface="Times New Roman"/>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tc>
                  <a:txBody>
                    <a:bodyPr/>
                    <a:lstStyle>
                      <a:lvl1pPr marL="0" algn="l" rtl="0" eaLnBrk="1" hangingPunct="1">
                        <a:defRPr kern="1200">
                          <a:solidFill>
                            <a:schemeClr val="dk1"/>
                          </a:solidFill>
                          <a:latin typeface="Corbel" panose="020B0503020204020204"/>
                        </a:defRPr>
                      </a:lvl1pPr>
                      <a:lvl2pPr marL="457200" algn="l" rtl="0" eaLnBrk="1" hangingPunct="1">
                        <a:defRPr kern="1200">
                          <a:solidFill>
                            <a:schemeClr val="dk1"/>
                          </a:solidFill>
                          <a:latin typeface="Corbel" panose="020B0503020204020204"/>
                        </a:defRPr>
                      </a:lvl2pPr>
                      <a:lvl3pPr marL="914400" algn="l" rtl="0" eaLnBrk="1" hangingPunct="1">
                        <a:defRPr kern="1200">
                          <a:solidFill>
                            <a:schemeClr val="dk1"/>
                          </a:solidFill>
                          <a:latin typeface="Corbel" panose="020B0503020204020204"/>
                        </a:defRPr>
                      </a:lvl3pPr>
                      <a:lvl4pPr marL="1371600" algn="l" rtl="0" eaLnBrk="1" hangingPunct="1">
                        <a:defRPr kern="1200">
                          <a:solidFill>
                            <a:schemeClr val="dk1"/>
                          </a:solidFill>
                          <a:latin typeface="Corbel" panose="020B0503020204020204"/>
                        </a:defRPr>
                      </a:lvl4pPr>
                      <a:lvl5pPr marL="1828800" algn="l" rtl="0" eaLnBrk="1" hangingPunct="1">
                        <a:defRPr kern="1200">
                          <a:solidFill>
                            <a:schemeClr val="dk1"/>
                          </a:solidFill>
                          <a:latin typeface="Corbel" panose="020B0503020204020204"/>
                        </a:defRPr>
                      </a:lvl5pPr>
                      <a:lvl6pPr marL="2286000" algn="l" rtl="0" eaLnBrk="1" hangingPunct="1">
                        <a:defRPr kern="1200">
                          <a:solidFill>
                            <a:schemeClr val="dk1"/>
                          </a:solidFill>
                          <a:latin typeface="Corbel" panose="020B0503020204020204"/>
                        </a:defRPr>
                      </a:lvl6pPr>
                      <a:lvl7pPr marL="2743200" algn="l" rtl="0" eaLnBrk="1" hangingPunct="1">
                        <a:defRPr kern="1200">
                          <a:solidFill>
                            <a:schemeClr val="dk1"/>
                          </a:solidFill>
                          <a:latin typeface="Corbel" panose="020B0503020204020204"/>
                        </a:defRPr>
                      </a:lvl7pPr>
                      <a:lvl8pPr marL="3200400" algn="l" rtl="0" eaLnBrk="1" hangingPunct="1">
                        <a:defRPr kern="1200">
                          <a:solidFill>
                            <a:schemeClr val="dk1"/>
                          </a:solidFill>
                          <a:latin typeface="Corbel" panose="020B0503020204020204"/>
                        </a:defRPr>
                      </a:lvl8pPr>
                      <a:lvl9pPr marL="3657600" algn="l" rtl="0" eaLnBrk="1" hangingPunct="1">
                        <a:defRPr kern="1200">
                          <a:solidFill>
                            <a:schemeClr val="dk1"/>
                          </a:solidFill>
                          <a:latin typeface="Corbel" panose="020B0503020204020204"/>
                        </a:defRPr>
                      </a:lvl9pPr>
                    </a:lstStyle>
                    <a:p>
                      <a:pPr marL="0" marR="0">
                        <a:lnSpc>
                          <a:spcPct val="115000"/>
                        </a:lnSpc>
                        <a:spcBef>
                          <a:spcPts val="0"/>
                        </a:spcBef>
                        <a:spcAft>
                          <a:spcPts val="0"/>
                        </a:spcAft>
                        <a:tabLst>
                          <a:tab pos="217170" algn="l"/>
                        </a:tabLst>
                      </a:pPr>
                      <a:r>
                        <a:rPr lang="en-US" sz="1600" b="1" dirty="0">
                          <a:effectLst/>
                        </a:rPr>
                        <a:t>Social Security Normal Retirement Age (SSNRA) proportionally scaled </a:t>
                      </a:r>
                      <a:r>
                        <a:rPr lang="en-US" sz="1600" dirty="0">
                          <a:effectLst/>
                        </a:rPr>
                        <a:t>back based on years of service earned as of 9/30/2009</a:t>
                      </a:r>
                      <a:r>
                        <a:rPr lang="en-US" sz="1600" baseline="0" dirty="0">
                          <a:effectLst/>
                        </a:rPr>
                        <a:t> and</a:t>
                      </a:r>
                      <a:r>
                        <a:rPr lang="en-US" sz="1600" dirty="0">
                          <a:effectLst/>
                        </a:rPr>
                        <a:t> 6/30/12</a:t>
                      </a:r>
                      <a:br>
                        <a:rPr lang="en-US" sz="1600" dirty="0">
                          <a:effectLst/>
                        </a:rPr>
                      </a:br>
                      <a:endParaRPr lang="en-US" sz="1600" dirty="0">
                        <a:effectLst/>
                      </a:endParaRPr>
                    </a:p>
                    <a:p>
                      <a:pPr marL="342900" marR="0" lvl="0" indent="-342900">
                        <a:lnSpc>
                          <a:spcPct val="115000"/>
                        </a:lnSpc>
                        <a:spcBef>
                          <a:spcPts val="0"/>
                        </a:spcBef>
                        <a:spcAft>
                          <a:spcPts val="1000"/>
                        </a:spcAft>
                        <a:buFont typeface="Symbol"/>
                        <a:buChar char=""/>
                        <a:tabLst>
                          <a:tab pos="217170" algn="l"/>
                          <a:tab pos="1085850" algn="l"/>
                        </a:tabLst>
                      </a:pPr>
                      <a:r>
                        <a:rPr lang="en-US" sz="1600" dirty="0">
                          <a:effectLst/>
                        </a:rPr>
                        <a:t>Not less than age 59</a:t>
                      </a:r>
                    </a:p>
                    <a:p>
                      <a:pPr marL="342900" marR="0" lvl="0" indent="-342900">
                        <a:lnSpc>
                          <a:spcPct val="115000"/>
                        </a:lnSpc>
                        <a:spcBef>
                          <a:spcPts val="0"/>
                        </a:spcBef>
                        <a:spcAft>
                          <a:spcPts val="1000"/>
                        </a:spcAft>
                        <a:buFont typeface="Symbol"/>
                        <a:buChar char=""/>
                        <a:tabLst>
                          <a:tab pos="217170" algn="l"/>
                          <a:tab pos="1085850" algn="l"/>
                        </a:tabLst>
                      </a:pPr>
                      <a:r>
                        <a:rPr lang="en-US" sz="1600" dirty="0">
                          <a:effectLst/>
                        </a:rPr>
                        <a:t>65 if</a:t>
                      </a:r>
                      <a:r>
                        <a:rPr lang="en-US" sz="1600" baseline="0" dirty="0">
                          <a:effectLst/>
                        </a:rPr>
                        <a:t> determined by Article 7 calculation</a:t>
                      </a:r>
                      <a:endParaRPr lang="en-US" sz="1600" dirty="0">
                        <a:effectLst/>
                      </a:endParaRPr>
                    </a:p>
                    <a:p>
                      <a:pPr marL="342900" marR="0" lvl="0" indent="-342900">
                        <a:lnSpc>
                          <a:spcPct val="115000"/>
                        </a:lnSpc>
                        <a:spcBef>
                          <a:spcPts val="0"/>
                        </a:spcBef>
                        <a:spcAft>
                          <a:spcPts val="1000"/>
                        </a:spcAft>
                        <a:buFont typeface="Symbol"/>
                        <a:buChar char=""/>
                        <a:tabLst>
                          <a:tab pos="217170" algn="l"/>
                          <a:tab pos="1085850" algn="l"/>
                        </a:tabLst>
                      </a:pPr>
                      <a:r>
                        <a:rPr lang="en-US" sz="1600" dirty="0">
                          <a:effectLst/>
                        </a:rPr>
                        <a:t>5 years of contributory service at 6/30/12</a:t>
                      </a:r>
                      <a:endParaRPr lang="en-US" sz="1600" dirty="0">
                        <a:effectLst/>
                        <a:latin typeface="Calibri"/>
                        <a:ea typeface="Calibri"/>
                        <a:cs typeface="Times New Roman"/>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40000"/>
                      </a:srgbClr>
                    </a:solidFill>
                  </a:tcPr>
                </a:tc>
                <a:tc>
                  <a:txBody>
                    <a:bodyPr/>
                    <a:lstStyle>
                      <a:lvl1pPr marL="0" algn="l" rtl="0" eaLnBrk="1" hangingPunct="1">
                        <a:defRPr kern="1200">
                          <a:solidFill>
                            <a:schemeClr val="dk1"/>
                          </a:solidFill>
                          <a:latin typeface="Corbel" panose="020B0503020204020204"/>
                        </a:defRPr>
                      </a:lvl1pPr>
                      <a:lvl2pPr marL="457200" algn="l" rtl="0" eaLnBrk="1" hangingPunct="1">
                        <a:defRPr kern="1200">
                          <a:solidFill>
                            <a:schemeClr val="dk1"/>
                          </a:solidFill>
                          <a:latin typeface="Corbel" panose="020B0503020204020204"/>
                        </a:defRPr>
                      </a:lvl2pPr>
                      <a:lvl3pPr marL="914400" algn="l" rtl="0" eaLnBrk="1" hangingPunct="1">
                        <a:defRPr kern="1200">
                          <a:solidFill>
                            <a:schemeClr val="dk1"/>
                          </a:solidFill>
                          <a:latin typeface="Corbel" panose="020B0503020204020204"/>
                        </a:defRPr>
                      </a:lvl3pPr>
                      <a:lvl4pPr marL="1371600" algn="l" rtl="0" eaLnBrk="1" hangingPunct="1">
                        <a:defRPr kern="1200">
                          <a:solidFill>
                            <a:schemeClr val="dk1"/>
                          </a:solidFill>
                          <a:latin typeface="Corbel" panose="020B0503020204020204"/>
                        </a:defRPr>
                      </a:lvl4pPr>
                      <a:lvl5pPr marL="1828800" algn="l" rtl="0" eaLnBrk="1" hangingPunct="1">
                        <a:defRPr kern="1200">
                          <a:solidFill>
                            <a:schemeClr val="dk1"/>
                          </a:solidFill>
                          <a:latin typeface="Corbel" panose="020B0503020204020204"/>
                        </a:defRPr>
                      </a:lvl5pPr>
                      <a:lvl6pPr marL="2286000" algn="l" rtl="0" eaLnBrk="1" hangingPunct="1">
                        <a:defRPr kern="1200">
                          <a:solidFill>
                            <a:schemeClr val="dk1"/>
                          </a:solidFill>
                          <a:latin typeface="Corbel" panose="020B0503020204020204"/>
                        </a:defRPr>
                      </a:lvl6pPr>
                      <a:lvl7pPr marL="2743200" algn="l" rtl="0" eaLnBrk="1" hangingPunct="1">
                        <a:defRPr kern="1200">
                          <a:solidFill>
                            <a:schemeClr val="dk1"/>
                          </a:solidFill>
                          <a:latin typeface="Corbel" panose="020B0503020204020204"/>
                        </a:defRPr>
                      </a:lvl7pPr>
                      <a:lvl8pPr marL="3200400" algn="l" rtl="0" eaLnBrk="1" hangingPunct="1">
                        <a:defRPr kern="1200">
                          <a:solidFill>
                            <a:schemeClr val="dk1"/>
                          </a:solidFill>
                          <a:latin typeface="Corbel" panose="020B0503020204020204"/>
                        </a:defRPr>
                      </a:lvl8pPr>
                      <a:lvl9pPr marL="3657600" algn="l" rtl="0" eaLnBrk="1" hangingPunct="1">
                        <a:defRPr kern="1200">
                          <a:solidFill>
                            <a:schemeClr val="dk1"/>
                          </a:solidFill>
                          <a:latin typeface="Corbel" panose="020B0503020204020204"/>
                        </a:defRPr>
                      </a:lvl9pPr>
                    </a:lstStyle>
                    <a:p>
                      <a:pPr marL="0" marR="0" algn="ctr">
                        <a:lnSpc>
                          <a:spcPct val="115000"/>
                        </a:lnSpc>
                        <a:spcBef>
                          <a:spcPts val="0"/>
                        </a:spcBef>
                        <a:spcAft>
                          <a:spcPts val="0"/>
                        </a:spcAft>
                      </a:pPr>
                      <a:r>
                        <a:rPr lang="en-US" sz="1800" b="1" dirty="0">
                          <a:effectLst/>
                        </a:rPr>
                        <a:t>Social Security Normal Retirement Age (SSNRA) and </a:t>
                      </a:r>
                    </a:p>
                    <a:p>
                      <a:pPr marL="0" marR="0" algn="ctr">
                        <a:lnSpc>
                          <a:spcPct val="115000"/>
                        </a:lnSpc>
                        <a:spcBef>
                          <a:spcPts val="0"/>
                        </a:spcBef>
                        <a:spcAft>
                          <a:spcPts val="0"/>
                        </a:spcAft>
                      </a:pPr>
                      <a:r>
                        <a:rPr lang="en-US" sz="1800" b="1" dirty="0">
                          <a:effectLst/>
                        </a:rPr>
                        <a:t>5 years </a:t>
                      </a:r>
                      <a:r>
                        <a:rPr lang="en-US" sz="1800" dirty="0">
                          <a:effectLst/>
                        </a:rPr>
                        <a:t>of contributory service</a:t>
                      </a:r>
                      <a:endParaRPr lang="en-US" sz="1800" dirty="0">
                        <a:effectLst/>
                        <a:latin typeface="Calibri"/>
                        <a:ea typeface="Calibri"/>
                        <a:cs typeface="Times New Roman"/>
                      </a:endParaRPr>
                    </a:p>
                  </a:txBody>
                  <a:tcPr marL="68580" marR="6858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tint val="20000"/>
                      </a:srgb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128374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a:normAutofit/>
          </a:bodyPr>
          <a:lstStyle/>
          <a:p>
            <a:r>
              <a:rPr lang="en-US" sz="4000" b="1" dirty="0">
                <a:solidFill>
                  <a:srgbClr val="FFFFFF"/>
                </a:solidFill>
              </a:rPr>
              <a:t>Rule of 95: </a:t>
            </a:r>
            <a:r>
              <a:rPr lang="en-US" sz="4000" dirty="0">
                <a:solidFill>
                  <a:srgbClr val="FFFFFF"/>
                </a:solidFill>
              </a:rPr>
              <a:t/>
            </a:r>
            <a:br>
              <a:rPr lang="en-US" sz="4000" dirty="0">
                <a:solidFill>
                  <a:srgbClr val="FFFFFF"/>
                </a:solidFill>
              </a:rPr>
            </a:br>
            <a:r>
              <a:rPr lang="en-US" sz="2800" dirty="0">
                <a:solidFill>
                  <a:srgbClr val="FFFFFF"/>
                </a:solidFill>
              </a:rPr>
              <a:t>An alternate way to retire with full earned benefits</a:t>
            </a:r>
          </a:p>
        </p:txBody>
      </p:sp>
      <p:sp>
        <p:nvSpPr>
          <p:cNvPr id="19" name="TextBox 18">
            <a:extLst>
              <a:ext uri="{FF2B5EF4-FFF2-40B4-BE49-F238E27FC236}">
                <a16:creationId xmlns:a16="http://schemas.microsoft.com/office/drawing/2014/main" xmlns="" id="{7993240E-F562-476E-A047-F427B974F6C9}"/>
              </a:ext>
            </a:extLst>
          </p:cNvPr>
          <p:cNvSpPr txBox="1"/>
          <p:nvPr/>
        </p:nvSpPr>
        <p:spPr>
          <a:xfrm>
            <a:off x="5053711" y="937694"/>
            <a:ext cx="6898276" cy="909248"/>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solidFill>
                  <a:schemeClr val="tx2"/>
                </a:solidFill>
              </a:rPr>
              <a:t>Only applies to those whose retirement date is later than age 62</a:t>
            </a:r>
            <a:endParaRPr lang="en-US" sz="1800" kern="1200" dirty="0">
              <a:solidFill>
                <a:schemeClr val="tx2"/>
              </a:solidFill>
            </a:endParaRPr>
          </a:p>
        </p:txBody>
      </p:sp>
      <p:sp>
        <p:nvSpPr>
          <p:cNvPr id="34" name="TextBox 33">
            <a:extLst>
              <a:ext uri="{FF2B5EF4-FFF2-40B4-BE49-F238E27FC236}">
                <a16:creationId xmlns:a16="http://schemas.microsoft.com/office/drawing/2014/main" xmlns="" id="{2C076957-BEE5-4459-9401-89D05CD620B2}"/>
              </a:ext>
            </a:extLst>
          </p:cNvPr>
          <p:cNvSpPr txBox="1"/>
          <p:nvPr/>
        </p:nvSpPr>
        <p:spPr>
          <a:xfrm>
            <a:off x="5558853" y="3694829"/>
            <a:ext cx="6376983" cy="1155408"/>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solidFill>
                  <a:schemeClr val="tx2"/>
                </a:solidFill>
              </a:rPr>
              <a:t>Members can retire when their age (at least 62 years old) plus their years of service equal 95</a:t>
            </a:r>
            <a:endParaRPr lang="en-US" sz="1800" b="0" kern="1200" dirty="0">
              <a:solidFill>
                <a:schemeClr val="tx2"/>
              </a:solidFill>
            </a:endParaRPr>
          </a:p>
        </p:txBody>
      </p:sp>
      <p:sp>
        <p:nvSpPr>
          <p:cNvPr id="37" name="TextBox 36">
            <a:extLst>
              <a:ext uri="{FF2B5EF4-FFF2-40B4-BE49-F238E27FC236}">
                <a16:creationId xmlns:a16="http://schemas.microsoft.com/office/drawing/2014/main" xmlns="" id="{DA7C0E65-02CD-4537-A934-0EFB093181E6}"/>
              </a:ext>
            </a:extLst>
          </p:cNvPr>
          <p:cNvSpPr txBox="1"/>
          <p:nvPr/>
        </p:nvSpPr>
        <p:spPr>
          <a:xfrm>
            <a:off x="5575004" y="2258757"/>
            <a:ext cx="6376983" cy="1051757"/>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solidFill>
                  <a:schemeClr val="tx2"/>
                </a:solidFill>
              </a:rPr>
              <a:t>The rule of 95 is only used to provide an EARLIER retirement date than your Schedule Based Retirement Eligibility Date</a:t>
            </a:r>
            <a:endParaRPr lang="en-US" sz="1800" b="0" kern="1200" dirty="0">
              <a:solidFill>
                <a:schemeClr val="tx2"/>
              </a:solidFill>
            </a:endParaRPr>
          </a:p>
        </p:txBody>
      </p:sp>
      <p:sp>
        <p:nvSpPr>
          <p:cNvPr id="40" name="TextBox 39">
            <a:extLst>
              <a:ext uri="{FF2B5EF4-FFF2-40B4-BE49-F238E27FC236}">
                <a16:creationId xmlns:a16="http://schemas.microsoft.com/office/drawing/2014/main" xmlns="" id="{6E499850-86BD-4969-B187-904D4325C06D}"/>
              </a:ext>
            </a:extLst>
          </p:cNvPr>
          <p:cNvSpPr txBox="1"/>
          <p:nvPr/>
        </p:nvSpPr>
        <p:spPr>
          <a:xfrm>
            <a:off x="4766552" y="5234553"/>
            <a:ext cx="7169284" cy="1136679"/>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lvl="0" indent="0" algn="l" defTabSz="1066800">
              <a:lnSpc>
                <a:spcPct val="90000"/>
              </a:lnSpc>
              <a:spcBef>
                <a:spcPct val="0"/>
              </a:spcBef>
              <a:spcAft>
                <a:spcPts val="30"/>
              </a:spcAft>
              <a:buNone/>
            </a:pPr>
            <a:r>
              <a:rPr lang="en-US" sz="2400" b="1" dirty="0">
                <a:solidFill>
                  <a:schemeClr val="tx2"/>
                </a:solidFill>
              </a:rPr>
              <a:t>Example: Schedule Based Eligibility Age: 67</a:t>
            </a:r>
          </a:p>
          <a:p>
            <a:pPr marL="0" lvl="0" indent="0" algn="l" defTabSz="1066800">
              <a:lnSpc>
                <a:spcPct val="90000"/>
              </a:lnSpc>
              <a:spcBef>
                <a:spcPct val="0"/>
              </a:spcBef>
              <a:spcAft>
                <a:spcPts val="30"/>
              </a:spcAft>
              <a:buNone/>
            </a:pPr>
            <a:r>
              <a:rPr lang="en-US" sz="2400" b="1" kern="1200" dirty="0">
                <a:solidFill>
                  <a:schemeClr val="tx2"/>
                </a:solidFill>
              </a:rPr>
              <a:t>At age 6</a:t>
            </a:r>
            <a:r>
              <a:rPr lang="en-US" sz="2400" b="1" dirty="0">
                <a:solidFill>
                  <a:schemeClr val="tx2"/>
                </a:solidFill>
              </a:rPr>
              <a:t>2 you have 33 years of Service (62+33=95)</a:t>
            </a:r>
          </a:p>
          <a:p>
            <a:pPr marL="0" lvl="0" indent="0" algn="l" defTabSz="1066800">
              <a:lnSpc>
                <a:spcPct val="90000"/>
              </a:lnSpc>
              <a:spcBef>
                <a:spcPct val="0"/>
              </a:spcBef>
              <a:spcAft>
                <a:spcPts val="30"/>
              </a:spcAft>
              <a:buNone/>
            </a:pPr>
            <a:r>
              <a:rPr lang="en-US" sz="2400" b="1" kern="1200" dirty="0">
                <a:solidFill>
                  <a:schemeClr val="tx2"/>
                </a:solidFill>
              </a:rPr>
              <a:t>Rule of 95 Retirem</a:t>
            </a:r>
            <a:r>
              <a:rPr lang="en-US" sz="2400" b="1" dirty="0">
                <a:solidFill>
                  <a:schemeClr val="tx2"/>
                </a:solidFill>
              </a:rPr>
              <a:t>ent Date: 62 years old</a:t>
            </a:r>
            <a:endParaRPr lang="en-US" sz="1800" kern="1200" dirty="0">
              <a:solidFill>
                <a:schemeClr val="tx2"/>
              </a:solidFill>
            </a:endParaRPr>
          </a:p>
        </p:txBody>
      </p:sp>
    </p:spTree>
    <p:extLst>
      <p:ext uri="{BB962C8B-B14F-4D97-AF65-F5344CB8AC3E}">
        <p14:creationId xmlns:p14="http://schemas.microsoft.com/office/powerpoint/2010/main" val="2195324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a:normAutofit/>
          </a:bodyPr>
          <a:lstStyle/>
          <a:p>
            <a:r>
              <a:rPr lang="en-US" sz="4000" b="1" dirty="0">
                <a:solidFill>
                  <a:srgbClr val="FFFFFF"/>
                </a:solidFill>
              </a:rPr>
              <a:t>Retiring Early: </a:t>
            </a:r>
            <a:r>
              <a:rPr lang="en-US" sz="2800" dirty="0">
                <a:solidFill>
                  <a:srgbClr val="FFFFFF"/>
                </a:solidFill>
              </a:rPr>
              <a:t>Reduced Retirement Benefit</a:t>
            </a:r>
            <a:endParaRPr lang="en-US" sz="2800" i="1" dirty="0">
              <a:solidFill>
                <a:srgbClr val="FFFFFF"/>
              </a:solidFill>
            </a:endParaRPr>
          </a:p>
        </p:txBody>
      </p:sp>
      <p:sp>
        <p:nvSpPr>
          <p:cNvPr id="17" name="Content Placeholder 2">
            <a:extLst>
              <a:ext uri="{FF2B5EF4-FFF2-40B4-BE49-F238E27FC236}">
                <a16:creationId xmlns:a16="http://schemas.microsoft.com/office/drawing/2014/main" xmlns="" id="{18B024D5-E7E3-44A5-ADCB-CC93BC2A6574}"/>
              </a:ext>
            </a:extLst>
          </p:cNvPr>
          <p:cNvSpPr>
            <a:spLocks noGrp="1"/>
          </p:cNvSpPr>
          <p:nvPr>
            <p:ph idx="1"/>
          </p:nvPr>
        </p:nvSpPr>
        <p:spPr>
          <a:xfrm>
            <a:off x="5555553" y="468925"/>
            <a:ext cx="6417708" cy="3260890"/>
          </a:xfrm>
        </p:spPr>
        <p:txBody>
          <a:bodyPr anchor="ctr">
            <a:normAutofit/>
          </a:bodyPr>
          <a:lstStyle/>
          <a:p>
            <a:r>
              <a:rPr lang="en-US" sz="2400" dirty="0">
                <a:solidFill>
                  <a:srgbClr val="000000"/>
                </a:solidFill>
              </a:rPr>
              <a:t>Transition Rule 1</a:t>
            </a:r>
          </a:p>
          <a:p>
            <a:pPr lvl="1"/>
            <a:r>
              <a:rPr lang="en-US" sz="1800" dirty="0">
                <a:solidFill>
                  <a:srgbClr val="000000"/>
                </a:solidFill>
              </a:rPr>
              <a:t>You must have 20+ years of completed service and be within 5 years of your full eligibility </a:t>
            </a:r>
            <a:r>
              <a:rPr lang="en-US" sz="1800" u="sng" dirty="0">
                <a:solidFill>
                  <a:srgbClr val="000000"/>
                </a:solidFill>
              </a:rPr>
              <a:t>service</a:t>
            </a:r>
            <a:r>
              <a:rPr lang="en-US" sz="1800" dirty="0">
                <a:solidFill>
                  <a:srgbClr val="000000"/>
                </a:solidFill>
              </a:rPr>
              <a:t> retirement date</a:t>
            </a:r>
          </a:p>
          <a:p>
            <a:pPr lvl="2"/>
            <a:r>
              <a:rPr lang="en-US" sz="1800" dirty="0">
                <a:solidFill>
                  <a:srgbClr val="000000"/>
                </a:solidFill>
              </a:rPr>
              <a:t>Your benefit is reduced by a set percentage for each year you leave before your full-service eligibility</a:t>
            </a:r>
          </a:p>
          <a:p>
            <a:pPr lvl="2"/>
            <a:r>
              <a:rPr lang="en-US" sz="1800" dirty="0">
                <a:solidFill>
                  <a:srgbClr val="000000"/>
                </a:solidFill>
              </a:rPr>
              <a:t>Ex. 1: If you leave 5 years before reaching eligibility you would receive 62% of the benefit earned through your last day of employment</a:t>
            </a:r>
          </a:p>
          <a:p>
            <a:pPr lvl="2"/>
            <a:r>
              <a:rPr lang="en-US" sz="1800" dirty="0">
                <a:solidFill>
                  <a:srgbClr val="000000"/>
                </a:solidFill>
              </a:rPr>
              <a:t>Ex. 2: If you leave 1 year 6 months before your full eligibility date you would receive 87% of the benefit earned through your last day of employment</a:t>
            </a:r>
          </a:p>
        </p:txBody>
      </p:sp>
      <p:graphicFrame>
        <p:nvGraphicFramePr>
          <p:cNvPr id="18" name="Table 17">
            <a:extLst>
              <a:ext uri="{FF2B5EF4-FFF2-40B4-BE49-F238E27FC236}">
                <a16:creationId xmlns:a16="http://schemas.microsoft.com/office/drawing/2014/main" xmlns="" id="{83333C46-365C-4545-B21C-CD622CAB00E1}"/>
              </a:ext>
            </a:extLst>
          </p:cNvPr>
          <p:cNvGraphicFramePr>
            <a:graphicFrameLocks noGrp="1"/>
          </p:cNvGraphicFramePr>
          <p:nvPr>
            <p:extLst>
              <p:ext uri="{D42A27DB-BD31-4B8C-83A1-F6EECF244321}">
                <p14:modId xmlns:p14="http://schemas.microsoft.com/office/powerpoint/2010/main" val="2062240131"/>
              </p:ext>
            </p:extLst>
          </p:nvPr>
        </p:nvGraphicFramePr>
        <p:xfrm>
          <a:off x="5529766" y="4163233"/>
          <a:ext cx="6317035" cy="2261349"/>
        </p:xfrm>
        <a:graphic>
          <a:graphicData uri="http://schemas.openxmlformats.org/drawingml/2006/table">
            <a:tbl>
              <a:tblPr>
                <a:tableStyleId>{5C22544A-7EE6-4342-B048-85BDC9FD1C3A}</a:tableStyleId>
              </a:tblPr>
              <a:tblGrid>
                <a:gridCol w="2249903">
                  <a:extLst>
                    <a:ext uri="{9D8B030D-6E8A-4147-A177-3AD203B41FA5}">
                      <a16:colId xmlns:a16="http://schemas.microsoft.com/office/drawing/2014/main" xmlns="" val="20000"/>
                    </a:ext>
                  </a:extLst>
                </a:gridCol>
                <a:gridCol w="1730695">
                  <a:extLst>
                    <a:ext uri="{9D8B030D-6E8A-4147-A177-3AD203B41FA5}">
                      <a16:colId xmlns:a16="http://schemas.microsoft.com/office/drawing/2014/main" xmlns="" val="20001"/>
                    </a:ext>
                  </a:extLst>
                </a:gridCol>
                <a:gridCol w="2336437">
                  <a:extLst>
                    <a:ext uri="{9D8B030D-6E8A-4147-A177-3AD203B41FA5}">
                      <a16:colId xmlns:a16="http://schemas.microsoft.com/office/drawing/2014/main" xmlns="" val="20002"/>
                    </a:ext>
                  </a:extLst>
                </a:gridCol>
              </a:tblGrid>
              <a:tr h="541511">
                <a:tc>
                  <a:txBody>
                    <a:bodyPr/>
                    <a:lstStyle/>
                    <a:p>
                      <a:pPr algn="ctr" fontAlgn="ctr"/>
                      <a:r>
                        <a:rPr lang="en-US" sz="1800" b="1" u="none" strike="noStrike" dirty="0">
                          <a:solidFill>
                            <a:schemeClr val="bg1"/>
                          </a:solidFill>
                          <a:effectLst/>
                        </a:rPr>
                        <a:t>Year(s) Before Retirement Eligibility</a:t>
                      </a:r>
                      <a:endParaRPr lang="en-US" sz="1800" b="1" i="0" u="none" strike="noStrike" dirty="0">
                        <a:solidFill>
                          <a:schemeClr val="bg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800" b="1" u="none" strike="noStrike" dirty="0">
                          <a:solidFill>
                            <a:schemeClr val="bg1"/>
                          </a:solidFill>
                          <a:effectLst/>
                        </a:rPr>
                        <a:t>Per Year Reduction</a:t>
                      </a:r>
                      <a:endParaRPr lang="en-US" sz="1800" b="1" i="0" u="none" strike="noStrike" dirty="0">
                        <a:solidFill>
                          <a:schemeClr val="bg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algn="ctr" fontAlgn="ctr"/>
                      <a:r>
                        <a:rPr lang="en-US" sz="1800" b="1" u="none" strike="noStrike" dirty="0">
                          <a:solidFill>
                            <a:schemeClr val="bg1"/>
                          </a:solidFill>
                          <a:effectLst/>
                        </a:rPr>
                        <a:t>Cumulative Reduction</a:t>
                      </a:r>
                      <a:endParaRPr lang="en-US" sz="1800" b="1" i="0" u="none" strike="noStrike" dirty="0">
                        <a:solidFill>
                          <a:schemeClr val="bg1"/>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xmlns="" val="10000"/>
                  </a:ext>
                </a:extLst>
              </a:tr>
              <a:tr h="336868">
                <a:tc>
                  <a:txBody>
                    <a:bodyPr/>
                    <a:lstStyle/>
                    <a:p>
                      <a:pPr algn="ctr" fontAlgn="ctr"/>
                      <a:r>
                        <a:rPr lang="en-US" sz="1800" u="none" strike="noStrike" dirty="0">
                          <a:effectLst/>
                        </a:rPr>
                        <a:t>1</a:t>
                      </a:r>
                      <a:endParaRPr lang="en-US" sz="18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9%</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9%</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1"/>
                  </a:ext>
                </a:extLst>
              </a:tr>
              <a:tr h="336868">
                <a:tc>
                  <a:txBody>
                    <a:bodyPr/>
                    <a:lstStyle/>
                    <a:p>
                      <a:pPr algn="ctr" fontAlgn="ctr"/>
                      <a:r>
                        <a:rPr lang="en-US" sz="1800" u="none" strike="noStrike" dirty="0">
                          <a:effectLst/>
                        </a:rPr>
                        <a:t>2</a:t>
                      </a:r>
                      <a:endParaRPr lang="en-US" sz="18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800" u="none" strike="noStrike" dirty="0">
                          <a:effectLst/>
                        </a:rPr>
                        <a:t>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800" u="none" strike="noStrike" dirty="0">
                          <a:effectLst/>
                        </a:rPr>
                        <a:t>17%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2"/>
                  </a:ext>
                </a:extLst>
              </a:tr>
              <a:tr h="336868">
                <a:tc>
                  <a:txBody>
                    <a:bodyPr/>
                    <a:lstStyle/>
                    <a:p>
                      <a:pPr algn="ctr" fontAlgn="ctr"/>
                      <a:r>
                        <a:rPr lang="en-US" sz="1800" u="none" strike="noStrike" dirty="0">
                          <a:effectLst/>
                        </a:rPr>
                        <a:t>3</a:t>
                      </a:r>
                      <a:endParaRPr lang="en-US" sz="1800" b="0" i="0"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24%</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3"/>
                  </a:ext>
                </a:extLst>
              </a:tr>
              <a:tr h="355712">
                <a:tc>
                  <a:txBody>
                    <a:bodyPr/>
                    <a:lstStyle/>
                    <a:p>
                      <a:pPr algn="ctr" fontAlgn="ctr"/>
                      <a:r>
                        <a:rPr lang="en-US" sz="1800" u="none" strike="noStrike">
                          <a:effectLst/>
                        </a:rPr>
                        <a:t>4</a:t>
                      </a:r>
                      <a:endParaRPr lang="en-US" sz="1800" b="0" i="0"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800" u="none" strike="noStrike" dirty="0">
                          <a:effectLst/>
                        </a:rPr>
                        <a:t>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b"/>
                      <a:r>
                        <a:rPr lang="en-US" sz="1800" u="none" strike="noStrike" dirty="0">
                          <a:effectLst/>
                        </a:rPr>
                        <a:t>31%</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04"/>
                  </a:ext>
                </a:extLst>
              </a:tr>
              <a:tr h="336868">
                <a:tc>
                  <a:txBody>
                    <a:bodyPr/>
                    <a:lstStyle/>
                    <a:p>
                      <a:pPr algn="ctr" fontAlgn="ctr"/>
                      <a:r>
                        <a:rPr lang="en-US" sz="1800" u="none" strike="noStrike">
                          <a:effectLst/>
                        </a:rPr>
                        <a:t>5</a:t>
                      </a:r>
                      <a:endParaRPr lang="en-US" sz="1800" b="0" i="0"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7%</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b"/>
                      <a:r>
                        <a:rPr lang="en-US" sz="1800" u="none" strike="noStrike" dirty="0">
                          <a:effectLst/>
                        </a:rPr>
                        <a:t>38%</a:t>
                      </a:r>
                      <a:endParaRPr lang="en-US" sz="1800" b="0" i="0" u="none" strike="noStrike" dirty="0">
                        <a:solidFill>
                          <a:srgbClr val="000000"/>
                        </a:solidFill>
                        <a:effectLst/>
                        <a:latin typeface="Calibri"/>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4576392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a:normAutofit/>
          </a:bodyPr>
          <a:lstStyle/>
          <a:p>
            <a:r>
              <a:rPr lang="en-US" sz="4000" b="1" dirty="0">
                <a:solidFill>
                  <a:srgbClr val="FFFFFF"/>
                </a:solidFill>
              </a:rPr>
              <a:t>Retiring Early: </a:t>
            </a:r>
            <a:r>
              <a:rPr lang="en-US" sz="2800" dirty="0">
                <a:solidFill>
                  <a:srgbClr val="FFFFFF"/>
                </a:solidFill>
              </a:rPr>
              <a:t>Reduced Retirement Benefit</a:t>
            </a:r>
            <a:endParaRPr lang="en-US" sz="2800" i="1" dirty="0">
              <a:solidFill>
                <a:srgbClr val="FFFFFF"/>
              </a:solidFill>
            </a:endParaRPr>
          </a:p>
        </p:txBody>
      </p:sp>
      <p:sp>
        <p:nvSpPr>
          <p:cNvPr id="17" name="Content Placeholder 2">
            <a:extLst>
              <a:ext uri="{FF2B5EF4-FFF2-40B4-BE49-F238E27FC236}">
                <a16:creationId xmlns:a16="http://schemas.microsoft.com/office/drawing/2014/main" xmlns="" id="{18B024D5-E7E3-44A5-ADCB-CC93BC2A6574}"/>
              </a:ext>
            </a:extLst>
          </p:cNvPr>
          <p:cNvSpPr>
            <a:spLocks noGrp="1"/>
          </p:cNvSpPr>
          <p:nvPr>
            <p:ph idx="1"/>
          </p:nvPr>
        </p:nvSpPr>
        <p:spPr>
          <a:xfrm>
            <a:off x="5205358" y="819126"/>
            <a:ext cx="6417708" cy="552479"/>
          </a:xfrm>
        </p:spPr>
        <p:txBody>
          <a:bodyPr anchor="ctr">
            <a:normAutofit/>
          </a:bodyPr>
          <a:lstStyle/>
          <a:p>
            <a:r>
              <a:rPr lang="en-US" sz="2400" dirty="0">
                <a:solidFill>
                  <a:srgbClr val="000000"/>
                </a:solidFill>
              </a:rPr>
              <a:t>Transition Rule 2</a:t>
            </a:r>
          </a:p>
        </p:txBody>
      </p:sp>
      <p:grpSp>
        <p:nvGrpSpPr>
          <p:cNvPr id="11" name="Group 10">
            <a:extLst>
              <a:ext uri="{FF2B5EF4-FFF2-40B4-BE49-F238E27FC236}">
                <a16:creationId xmlns:a16="http://schemas.microsoft.com/office/drawing/2014/main" xmlns="" id="{F32C9875-585B-404B-A82F-BF7EA54C62B7}"/>
              </a:ext>
            </a:extLst>
          </p:cNvPr>
          <p:cNvGrpSpPr/>
          <p:nvPr/>
        </p:nvGrpSpPr>
        <p:grpSpPr>
          <a:xfrm>
            <a:off x="5321038" y="1690953"/>
            <a:ext cx="2118226" cy="722675"/>
            <a:chOff x="2279" y="782867"/>
            <a:chExt cx="2222271" cy="722675"/>
          </a:xfrm>
        </p:grpSpPr>
        <p:sp>
          <p:nvSpPr>
            <p:cNvPr id="30" name="Rectangle 29">
              <a:extLst>
                <a:ext uri="{FF2B5EF4-FFF2-40B4-BE49-F238E27FC236}">
                  <a16:creationId xmlns:a16="http://schemas.microsoft.com/office/drawing/2014/main" xmlns="" id="{DE751D68-FFCA-4969-8847-7F00AD082D30}"/>
                </a:ext>
              </a:extLst>
            </p:cNvPr>
            <p:cNvSpPr/>
            <p:nvPr/>
          </p:nvSpPr>
          <p:spPr>
            <a:xfrm>
              <a:off x="2279" y="782867"/>
              <a:ext cx="2222271" cy="722675"/>
            </a:xfrm>
            <a:prstGeom prst="rect">
              <a:avLst/>
            </a:prstGeom>
          </p:spPr>
          <p:style>
            <a:lnRef idx="2">
              <a:schemeClr val="dk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31" name="TextBox 30">
              <a:extLst>
                <a:ext uri="{FF2B5EF4-FFF2-40B4-BE49-F238E27FC236}">
                  <a16:creationId xmlns:a16="http://schemas.microsoft.com/office/drawing/2014/main" xmlns="" id="{0C60E3EA-CE27-4D09-A0BE-6914127F6FAD}"/>
                </a:ext>
              </a:extLst>
            </p:cNvPr>
            <p:cNvSpPr txBox="1"/>
            <p:nvPr/>
          </p:nvSpPr>
          <p:spPr>
            <a:xfrm>
              <a:off x="2279" y="782867"/>
              <a:ext cx="2222271" cy="72267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42240" tIns="81280" rIns="142240" bIns="81280" numCol="1" spcCol="1270" anchor="ctr" anchorCtr="0">
              <a:noAutofit/>
            </a:bodyPr>
            <a:lstStyle/>
            <a:p>
              <a:pPr marL="0" marR="0" lvl="0" indent="0" algn="ctr" defTabSz="889000" rtl="0" eaLnBrk="1" fontAlgn="auto" latinLnBrk="0" hangingPunct="1">
                <a:lnSpc>
                  <a:spcPct val="90000"/>
                </a:lnSpc>
                <a:spcBef>
                  <a:spcPct val="0"/>
                </a:spcBef>
                <a:spcAft>
                  <a:spcPct val="35000"/>
                </a:spcAft>
                <a:buClrTx/>
                <a:buSzTx/>
                <a:buFont typeface="+mj-lt"/>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Eligibility for Transition Rule 2: </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3" name="Group 12">
            <a:extLst>
              <a:ext uri="{FF2B5EF4-FFF2-40B4-BE49-F238E27FC236}">
                <a16:creationId xmlns:a16="http://schemas.microsoft.com/office/drawing/2014/main" xmlns="" id="{086213BD-04D4-49AE-95FB-493A273D88F0}"/>
              </a:ext>
            </a:extLst>
          </p:cNvPr>
          <p:cNvGrpSpPr/>
          <p:nvPr/>
        </p:nvGrpSpPr>
        <p:grpSpPr>
          <a:xfrm>
            <a:off x="5321037" y="2413629"/>
            <a:ext cx="2118225" cy="2753417"/>
            <a:chOff x="2279" y="1505543"/>
            <a:chExt cx="2222271" cy="2753417"/>
          </a:xfrm>
        </p:grpSpPr>
        <p:sp>
          <p:nvSpPr>
            <p:cNvPr id="28" name="Rectangle 27">
              <a:extLst>
                <a:ext uri="{FF2B5EF4-FFF2-40B4-BE49-F238E27FC236}">
                  <a16:creationId xmlns:a16="http://schemas.microsoft.com/office/drawing/2014/main" xmlns="" id="{AD77A481-0511-422B-823E-FB8A3D6C188C}"/>
                </a:ext>
              </a:extLst>
            </p:cNvPr>
            <p:cNvSpPr/>
            <p:nvPr/>
          </p:nvSpPr>
          <p:spPr>
            <a:xfrm>
              <a:off x="2279" y="1505543"/>
              <a:ext cx="2222271" cy="2753417"/>
            </a:xfrm>
            <a:prstGeom prst="rect">
              <a:avLst/>
            </a:prstGeom>
          </p:spPr>
          <p:style>
            <a:lnRef idx="2">
              <a:schemeClr val="dk2">
                <a:alpha val="90000"/>
                <a:tint val="40000"/>
                <a:hueOff val="0"/>
                <a:satOff val="0"/>
                <a:lumOff val="0"/>
                <a:alphaOff val="0"/>
              </a:schemeClr>
            </a:lnRef>
            <a:fillRef idx="1">
              <a:schemeClr val="dk2">
                <a:alpha val="90000"/>
                <a:tint val="40000"/>
                <a:hueOff val="0"/>
                <a:satOff val="0"/>
                <a:lumOff val="0"/>
                <a:alphaOff val="0"/>
              </a:schemeClr>
            </a:fillRef>
            <a:effectRef idx="0">
              <a:schemeClr val="dk2">
                <a:alpha val="90000"/>
                <a:tint val="40000"/>
                <a:hueOff val="0"/>
                <a:satOff val="0"/>
                <a:lumOff val="0"/>
                <a:alphaOff val="0"/>
              </a:schemeClr>
            </a:effectRef>
            <a:fontRef idx="minor">
              <a:schemeClr val="dk1">
                <a:hueOff val="0"/>
                <a:satOff val="0"/>
                <a:lumOff val="0"/>
                <a:alphaOff val="0"/>
              </a:schemeClr>
            </a:fontRef>
          </p:style>
        </p:sp>
        <p:sp>
          <p:nvSpPr>
            <p:cNvPr id="29" name="TextBox 28">
              <a:extLst>
                <a:ext uri="{FF2B5EF4-FFF2-40B4-BE49-F238E27FC236}">
                  <a16:creationId xmlns:a16="http://schemas.microsoft.com/office/drawing/2014/main" xmlns="" id="{63C1A434-5F63-4678-8540-E65B09945994}"/>
                </a:ext>
              </a:extLst>
            </p:cNvPr>
            <p:cNvSpPr txBox="1"/>
            <p:nvPr/>
          </p:nvSpPr>
          <p:spPr>
            <a:xfrm>
              <a:off x="2279" y="1505543"/>
              <a:ext cx="2222271" cy="275341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6680" tIns="106680" rIns="142240" bIns="160020" numCol="1" spcCol="1270" anchor="t" anchorCtr="0">
              <a:noAutofit/>
            </a:bodyPr>
            <a:lstStyle/>
            <a:p>
              <a:pPr marL="228600" marR="0" lvl="1" indent="-228600" algn="l" defTabSz="8890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You completed 10 years of service by June 30, 2012.</a:t>
              </a:r>
            </a:p>
          </p:txBody>
        </p:sp>
      </p:grpSp>
      <p:grpSp>
        <p:nvGrpSpPr>
          <p:cNvPr id="14" name="Group 13">
            <a:extLst>
              <a:ext uri="{FF2B5EF4-FFF2-40B4-BE49-F238E27FC236}">
                <a16:creationId xmlns:a16="http://schemas.microsoft.com/office/drawing/2014/main" xmlns="" id="{10F519F6-19B8-46E2-A13C-D9A34EE87BD1}"/>
              </a:ext>
            </a:extLst>
          </p:cNvPr>
          <p:cNvGrpSpPr/>
          <p:nvPr/>
        </p:nvGrpSpPr>
        <p:grpSpPr>
          <a:xfrm>
            <a:off x="7669596" y="1690953"/>
            <a:ext cx="1988918" cy="722675"/>
            <a:chOff x="2535669" y="782867"/>
            <a:chExt cx="2222271" cy="722675"/>
          </a:xfrm>
        </p:grpSpPr>
        <p:sp>
          <p:nvSpPr>
            <p:cNvPr id="26" name="Rectangle 25">
              <a:extLst>
                <a:ext uri="{FF2B5EF4-FFF2-40B4-BE49-F238E27FC236}">
                  <a16:creationId xmlns:a16="http://schemas.microsoft.com/office/drawing/2014/main" xmlns="" id="{1D9F9D34-2CDA-462E-BB95-A949507DF3D5}"/>
                </a:ext>
              </a:extLst>
            </p:cNvPr>
            <p:cNvSpPr/>
            <p:nvPr/>
          </p:nvSpPr>
          <p:spPr>
            <a:xfrm>
              <a:off x="2535669" y="782867"/>
              <a:ext cx="2222271" cy="722675"/>
            </a:xfrm>
            <a:prstGeom prst="rect">
              <a:avLst/>
            </a:prstGeom>
          </p:spPr>
          <p:style>
            <a:lnRef idx="2">
              <a:schemeClr val="dk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27" name="TextBox 26">
              <a:extLst>
                <a:ext uri="{FF2B5EF4-FFF2-40B4-BE49-F238E27FC236}">
                  <a16:creationId xmlns:a16="http://schemas.microsoft.com/office/drawing/2014/main" xmlns="" id="{105A5907-C6C3-4BBB-9F52-1F1014343D0D}"/>
                </a:ext>
              </a:extLst>
            </p:cNvPr>
            <p:cNvSpPr txBox="1"/>
            <p:nvPr/>
          </p:nvSpPr>
          <p:spPr>
            <a:xfrm>
              <a:off x="2535669" y="782867"/>
              <a:ext cx="2222271" cy="72267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42240" tIns="81280" rIns="142240" bIns="81280" numCol="1" spcCol="1270" anchor="ctr" anchorCtr="0">
              <a:noAutofit/>
            </a:bodyPr>
            <a:lstStyle/>
            <a:p>
              <a:pPr marL="0" marR="0" lvl="0" indent="0" algn="ctr" defTabSz="889000" rtl="0" eaLnBrk="1" fontAlgn="auto" latinLnBrk="0" hangingPunct="1">
                <a:lnSpc>
                  <a:spcPct val="90000"/>
                </a:lnSpc>
                <a:spcBef>
                  <a:spcPct val="0"/>
                </a:spcBef>
                <a:spcAft>
                  <a:spcPct val="35000"/>
                </a:spcAft>
                <a:buClrTx/>
                <a:buSzTx/>
                <a:buFont typeface="+mj-lt"/>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How Early Can You Retire?</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5" name="Group 14">
            <a:extLst>
              <a:ext uri="{FF2B5EF4-FFF2-40B4-BE49-F238E27FC236}">
                <a16:creationId xmlns:a16="http://schemas.microsoft.com/office/drawing/2014/main" xmlns="" id="{22C18B68-279E-438E-A335-00697427F39A}"/>
              </a:ext>
            </a:extLst>
          </p:cNvPr>
          <p:cNvGrpSpPr/>
          <p:nvPr/>
        </p:nvGrpSpPr>
        <p:grpSpPr>
          <a:xfrm>
            <a:off x="7669596" y="2413629"/>
            <a:ext cx="1988918" cy="2753417"/>
            <a:chOff x="2535669" y="1505543"/>
            <a:chExt cx="2222271" cy="2753417"/>
          </a:xfrm>
        </p:grpSpPr>
        <p:sp>
          <p:nvSpPr>
            <p:cNvPr id="24" name="Rectangle 23">
              <a:extLst>
                <a:ext uri="{FF2B5EF4-FFF2-40B4-BE49-F238E27FC236}">
                  <a16:creationId xmlns:a16="http://schemas.microsoft.com/office/drawing/2014/main" xmlns="" id="{D2A3CD42-7C4E-47A9-88C4-687F89F60E1F}"/>
                </a:ext>
              </a:extLst>
            </p:cNvPr>
            <p:cNvSpPr/>
            <p:nvPr/>
          </p:nvSpPr>
          <p:spPr>
            <a:xfrm>
              <a:off x="2535669" y="1505543"/>
              <a:ext cx="2222271" cy="2753417"/>
            </a:xfrm>
            <a:prstGeom prst="rect">
              <a:avLst/>
            </a:prstGeom>
          </p:spPr>
          <p:style>
            <a:lnRef idx="2">
              <a:schemeClr val="dk2">
                <a:alpha val="90000"/>
                <a:tint val="40000"/>
                <a:hueOff val="0"/>
                <a:satOff val="0"/>
                <a:lumOff val="0"/>
                <a:alphaOff val="0"/>
              </a:schemeClr>
            </a:lnRef>
            <a:fillRef idx="1">
              <a:schemeClr val="dk2">
                <a:alpha val="90000"/>
                <a:tint val="40000"/>
                <a:hueOff val="0"/>
                <a:satOff val="0"/>
                <a:lumOff val="0"/>
                <a:alphaOff val="0"/>
              </a:schemeClr>
            </a:fillRef>
            <a:effectRef idx="0">
              <a:schemeClr val="dk2">
                <a:alpha val="90000"/>
                <a:tint val="40000"/>
                <a:hueOff val="0"/>
                <a:satOff val="0"/>
                <a:lumOff val="0"/>
                <a:alphaOff val="0"/>
              </a:schemeClr>
            </a:effectRef>
            <a:fontRef idx="minor">
              <a:schemeClr val="dk1">
                <a:hueOff val="0"/>
                <a:satOff val="0"/>
                <a:lumOff val="0"/>
                <a:alphaOff val="0"/>
              </a:schemeClr>
            </a:fontRef>
          </p:style>
        </p:sp>
        <p:sp>
          <p:nvSpPr>
            <p:cNvPr id="25" name="TextBox 24">
              <a:extLst>
                <a:ext uri="{FF2B5EF4-FFF2-40B4-BE49-F238E27FC236}">
                  <a16:creationId xmlns:a16="http://schemas.microsoft.com/office/drawing/2014/main" xmlns="" id="{12E77B9C-0759-484F-AB14-C95AF47BC2F9}"/>
                </a:ext>
              </a:extLst>
            </p:cNvPr>
            <p:cNvSpPr txBox="1"/>
            <p:nvPr/>
          </p:nvSpPr>
          <p:spPr>
            <a:xfrm>
              <a:off x="2535669" y="1505543"/>
              <a:ext cx="2222271" cy="275341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06680" tIns="106680" rIns="142240" bIns="160020" numCol="1" spcCol="1270" anchor="t" anchorCtr="0">
              <a:noAutofit/>
            </a:bodyPr>
            <a:lstStyle/>
            <a:p>
              <a:pPr marL="228600" marR="0" lvl="1" indent="-228600" algn="l" defTabSz="8890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 You can retire based on your eligibility rules in effect as of 10/1/2009.*</a:t>
              </a:r>
            </a:p>
          </p:txBody>
        </p:sp>
      </p:grpSp>
      <p:grpSp>
        <p:nvGrpSpPr>
          <p:cNvPr id="16" name="Group 15">
            <a:extLst>
              <a:ext uri="{FF2B5EF4-FFF2-40B4-BE49-F238E27FC236}">
                <a16:creationId xmlns:a16="http://schemas.microsoft.com/office/drawing/2014/main" xmlns="" id="{6337C30F-96F5-4EF9-9350-0FD191DB819C}"/>
              </a:ext>
            </a:extLst>
          </p:cNvPr>
          <p:cNvGrpSpPr/>
          <p:nvPr/>
        </p:nvGrpSpPr>
        <p:grpSpPr>
          <a:xfrm>
            <a:off x="9815210" y="1690953"/>
            <a:ext cx="2247090" cy="722675"/>
            <a:chOff x="4972735" y="782867"/>
            <a:chExt cx="2510733" cy="722675"/>
          </a:xfrm>
        </p:grpSpPr>
        <p:sp>
          <p:nvSpPr>
            <p:cNvPr id="22" name="Rectangle 21">
              <a:extLst>
                <a:ext uri="{FF2B5EF4-FFF2-40B4-BE49-F238E27FC236}">
                  <a16:creationId xmlns:a16="http://schemas.microsoft.com/office/drawing/2014/main" xmlns="" id="{998E5E79-F451-4B90-8D03-7539533CA9A4}"/>
                </a:ext>
              </a:extLst>
            </p:cNvPr>
            <p:cNvSpPr/>
            <p:nvPr/>
          </p:nvSpPr>
          <p:spPr>
            <a:xfrm>
              <a:off x="5069058" y="782867"/>
              <a:ext cx="2222271" cy="722675"/>
            </a:xfrm>
            <a:prstGeom prst="rect">
              <a:avLst/>
            </a:prstGeom>
          </p:spPr>
          <p:style>
            <a:lnRef idx="2">
              <a:schemeClr val="dk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23" name="TextBox 22">
              <a:extLst>
                <a:ext uri="{FF2B5EF4-FFF2-40B4-BE49-F238E27FC236}">
                  <a16:creationId xmlns:a16="http://schemas.microsoft.com/office/drawing/2014/main" xmlns="" id="{9CF0C26C-716A-4456-AD57-59E5C46B9D1C}"/>
                </a:ext>
              </a:extLst>
            </p:cNvPr>
            <p:cNvSpPr txBox="1"/>
            <p:nvPr/>
          </p:nvSpPr>
          <p:spPr>
            <a:xfrm>
              <a:off x="4972735" y="782867"/>
              <a:ext cx="2510733" cy="72267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42240" tIns="81280" rIns="142240" bIns="81280" numCol="1" spcCol="1270" anchor="ctr" anchorCtr="0">
              <a:noAutofit/>
            </a:bodyPr>
            <a:lstStyle/>
            <a:p>
              <a:pPr marL="0" marR="0" lvl="0" indent="0" algn="ctr" defTabSz="889000" rtl="0" eaLnBrk="1" fontAlgn="auto" latinLnBrk="0" hangingPunct="1">
                <a:lnSpc>
                  <a:spcPct val="90000"/>
                </a:lnSpc>
                <a:spcBef>
                  <a:spcPct val="0"/>
                </a:spcBef>
                <a:spcAft>
                  <a:spcPct val="35000"/>
                </a:spcAft>
                <a:buClrTx/>
                <a:buSzTx/>
                <a:buFont typeface="+mj-lt"/>
                <a:buNone/>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How is Your Benefit Reduced?</a:t>
              </a: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19" name="Group 18">
            <a:extLst>
              <a:ext uri="{FF2B5EF4-FFF2-40B4-BE49-F238E27FC236}">
                <a16:creationId xmlns:a16="http://schemas.microsoft.com/office/drawing/2014/main" xmlns="" id="{47172D31-724F-49A1-8EC9-E50F859BA8BA}"/>
              </a:ext>
            </a:extLst>
          </p:cNvPr>
          <p:cNvGrpSpPr/>
          <p:nvPr/>
        </p:nvGrpSpPr>
        <p:grpSpPr>
          <a:xfrm>
            <a:off x="9901417" y="2413629"/>
            <a:ext cx="1988918" cy="2753417"/>
            <a:chOff x="5069058" y="1505543"/>
            <a:chExt cx="2222271" cy="2753417"/>
          </a:xfrm>
        </p:grpSpPr>
        <p:sp>
          <p:nvSpPr>
            <p:cNvPr id="20" name="Rectangle 19">
              <a:extLst>
                <a:ext uri="{FF2B5EF4-FFF2-40B4-BE49-F238E27FC236}">
                  <a16:creationId xmlns:a16="http://schemas.microsoft.com/office/drawing/2014/main" xmlns="" id="{CEBFBE83-B8E8-4A52-9F09-E9F6BD721D9C}"/>
                </a:ext>
              </a:extLst>
            </p:cNvPr>
            <p:cNvSpPr/>
            <p:nvPr/>
          </p:nvSpPr>
          <p:spPr>
            <a:xfrm>
              <a:off x="5069058" y="1505543"/>
              <a:ext cx="2222271" cy="2753417"/>
            </a:xfrm>
            <a:prstGeom prst="rect">
              <a:avLst/>
            </a:prstGeom>
          </p:spPr>
          <p:style>
            <a:lnRef idx="2">
              <a:schemeClr val="dk2">
                <a:alpha val="90000"/>
                <a:tint val="40000"/>
                <a:hueOff val="0"/>
                <a:satOff val="0"/>
                <a:lumOff val="0"/>
                <a:alphaOff val="0"/>
              </a:schemeClr>
            </a:lnRef>
            <a:fillRef idx="1">
              <a:schemeClr val="dk2">
                <a:alpha val="90000"/>
                <a:tint val="40000"/>
                <a:hueOff val="0"/>
                <a:satOff val="0"/>
                <a:lumOff val="0"/>
                <a:alphaOff val="0"/>
              </a:schemeClr>
            </a:fillRef>
            <a:effectRef idx="0">
              <a:schemeClr val="dk2">
                <a:alpha val="90000"/>
                <a:tint val="40000"/>
                <a:hueOff val="0"/>
                <a:satOff val="0"/>
                <a:lumOff val="0"/>
                <a:alphaOff val="0"/>
              </a:schemeClr>
            </a:effectRef>
            <a:fontRef idx="minor">
              <a:schemeClr val="dk1">
                <a:hueOff val="0"/>
                <a:satOff val="0"/>
                <a:lumOff val="0"/>
                <a:alphaOff val="0"/>
              </a:schemeClr>
            </a:fontRef>
          </p:style>
        </p:sp>
        <p:sp>
          <p:nvSpPr>
            <p:cNvPr id="21" name="TextBox 20">
              <a:extLst>
                <a:ext uri="{FF2B5EF4-FFF2-40B4-BE49-F238E27FC236}">
                  <a16:creationId xmlns:a16="http://schemas.microsoft.com/office/drawing/2014/main" xmlns="" id="{B9FCC4B2-3501-407B-A3D9-6EEC07F780CD}"/>
                </a:ext>
              </a:extLst>
            </p:cNvPr>
            <p:cNvSpPr txBox="1"/>
            <p:nvPr/>
          </p:nvSpPr>
          <p:spPr>
            <a:xfrm>
              <a:off x="5069058" y="1505543"/>
              <a:ext cx="2222271" cy="275341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91440" rIns="91440" bIns="91440" numCol="1" spcCol="1270" anchor="t" anchorCtr="0">
              <a:noAutofit/>
            </a:bodyPr>
            <a:lstStyle/>
            <a:p>
              <a:pPr marL="228600" marR="0" lvl="1" indent="-228600" algn="l" defTabSz="8890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 ERSRI will use your Service Credit Factor and Highest Average Salary earned as of </a:t>
              </a:r>
              <a:r>
                <a:rPr kumimoji="0" lang="en-US" sz="2000" b="1"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June 30, 2012 </a:t>
              </a: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to calculate your pension. </a:t>
              </a:r>
            </a:p>
            <a:p>
              <a:pPr marL="228600" marR="0" lvl="1" indent="-228600" algn="l" defTabSz="889000" rtl="0" eaLnBrk="1" fontAlgn="auto" latinLnBrk="0" hangingPunct="1">
                <a:lnSpc>
                  <a:spcPct val="90000"/>
                </a:lnSpc>
                <a:spcBef>
                  <a:spcPct val="0"/>
                </a:spcBef>
                <a:spcAft>
                  <a:spcPct val="15000"/>
                </a:spcAft>
                <a:buClrTx/>
                <a:buSzTx/>
                <a:buFontTx/>
                <a:buNone/>
                <a:tabLst/>
                <a:defRPr/>
              </a:pPr>
              <a:endPar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endParaRPr>
            </a:p>
          </p:txBody>
        </p:sp>
      </p:grpSp>
      <p:sp>
        <p:nvSpPr>
          <p:cNvPr id="3" name="TextBox 2">
            <a:extLst>
              <a:ext uri="{FF2B5EF4-FFF2-40B4-BE49-F238E27FC236}">
                <a16:creationId xmlns:a16="http://schemas.microsoft.com/office/drawing/2014/main" xmlns="" id="{AEED7C36-1C72-4A79-AE1F-BF1127CCC108}"/>
              </a:ext>
            </a:extLst>
          </p:cNvPr>
          <p:cNvSpPr txBox="1"/>
          <p:nvPr/>
        </p:nvSpPr>
        <p:spPr>
          <a:xfrm>
            <a:off x="4781550" y="5657850"/>
            <a:ext cx="7108785"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black"/>
                </a:solidFill>
                <a:effectLst/>
                <a:uLnTx/>
                <a:uFillTx/>
                <a:latin typeface="Calibri" panose="020F0502020204030204"/>
                <a:ea typeface="+mn-ea"/>
                <a:cs typeface="+mn-cs"/>
              </a:rPr>
              <a:t>* A minimum age of 62 will be adjusted downward based on the years of service earned as of September 30, 2009.</a:t>
            </a:r>
          </a:p>
        </p:txBody>
      </p:sp>
    </p:spTree>
    <p:extLst>
      <p:ext uri="{BB962C8B-B14F-4D97-AF65-F5344CB8AC3E}">
        <p14:creationId xmlns:p14="http://schemas.microsoft.com/office/powerpoint/2010/main" val="12854573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a:normAutofit/>
          </a:bodyPr>
          <a:lstStyle/>
          <a:p>
            <a:r>
              <a:rPr lang="en-US" sz="4000" b="1" dirty="0">
                <a:solidFill>
                  <a:srgbClr val="FFFFFF"/>
                </a:solidFill>
              </a:rPr>
              <a:t>How is teacher service counted?</a:t>
            </a:r>
            <a:endParaRPr lang="en-US" sz="2800" i="1" dirty="0">
              <a:solidFill>
                <a:srgbClr val="FFFFFF"/>
              </a:solidFill>
            </a:endParaRPr>
          </a:p>
        </p:txBody>
      </p:sp>
      <p:graphicFrame>
        <p:nvGraphicFramePr>
          <p:cNvPr id="32" name="Table 31">
            <a:extLst>
              <a:ext uri="{FF2B5EF4-FFF2-40B4-BE49-F238E27FC236}">
                <a16:creationId xmlns:a16="http://schemas.microsoft.com/office/drawing/2014/main" xmlns="" id="{6154FEBA-2CC1-4028-BB2A-1EB1175FC73B}"/>
              </a:ext>
            </a:extLst>
          </p:cNvPr>
          <p:cNvGraphicFramePr>
            <a:graphicFrameLocks noGrp="1"/>
          </p:cNvGraphicFramePr>
          <p:nvPr>
            <p:extLst>
              <p:ext uri="{D42A27DB-BD31-4B8C-83A1-F6EECF244321}">
                <p14:modId xmlns:p14="http://schemas.microsoft.com/office/powerpoint/2010/main" val="3873706166"/>
              </p:ext>
            </p:extLst>
          </p:nvPr>
        </p:nvGraphicFramePr>
        <p:xfrm>
          <a:off x="5286375" y="1495875"/>
          <a:ext cx="6743699" cy="3771449"/>
        </p:xfrm>
        <a:graphic>
          <a:graphicData uri="http://schemas.openxmlformats.org/drawingml/2006/table">
            <a:tbl>
              <a:tblPr firstRow="1" bandRow="1"/>
              <a:tblGrid>
                <a:gridCol w="2231626">
                  <a:extLst>
                    <a:ext uri="{9D8B030D-6E8A-4147-A177-3AD203B41FA5}">
                      <a16:colId xmlns:a16="http://schemas.microsoft.com/office/drawing/2014/main" xmlns="" val="3807263097"/>
                    </a:ext>
                  </a:extLst>
                </a:gridCol>
                <a:gridCol w="2001491">
                  <a:extLst>
                    <a:ext uri="{9D8B030D-6E8A-4147-A177-3AD203B41FA5}">
                      <a16:colId xmlns:a16="http://schemas.microsoft.com/office/drawing/2014/main" xmlns="" val="3863913171"/>
                    </a:ext>
                  </a:extLst>
                </a:gridCol>
                <a:gridCol w="2510582">
                  <a:extLst>
                    <a:ext uri="{9D8B030D-6E8A-4147-A177-3AD203B41FA5}">
                      <a16:colId xmlns:a16="http://schemas.microsoft.com/office/drawing/2014/main" xmlns="" val="2249815139"/>
                    </a:ext>
                  </a:extLst>
                </a:gridCol>
              </a:tblGrid>
              <a:tr h="1325105">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algn="ctr"/>
                      <a:r>
                        <a:rPr lang="en-US" sz="1800" b="1" dirty="0">
                          <a:solidFill>
                            <a:schemeClr val="bg1"/>
                          </a:solidFill>
                          <a:latin typeface="Corbel" panose="020B0503020204020204" pitchFamily="34" charset="0"/>
                        </a:rPr>
                        <a:t>Number of</a:t>
                      </a:r>
                      <a:r>
                        <a:rPr lang="en-US" sz="1800" b="1" baseline="0" dirty="0">
                          <a:solidFill>
                            <a:schemeClr val="bg1"/>
                          </a:solidFill>
                          <a:latin typeface="Corbel" panose="020B0503020204020204" pitchFamily="34" charset="0"/>
                        </a:rPr>
                        <a:t> </a:t>
                      </a:r>
                      <a:r>
                        <a:rPr lang="en-US" sz="1800" b="1" dirty="0">
                          <a:solidFill>
                            <a:schemeClr val="bg1"/>
                          </a:solidFill>
                          <a:latin typeface="Corbel" panose="020B0503020204020204" pitchFamily="34" charset="0"/>
                        </a:rPr>
                        <a:t>School Days</a:t>
                      </a:r>
                      <a:r>
                        <a:rPr lang="en-US" sz="1800" b="1" baseline="0" dirty="0">
                          <a:solidFill>
                            <a:schemeClr val="bg1"/>
                          </a:solidFill>
                          <a:latin typeface="Corbel" panose="020B0503020204020204" pitchFamily="34" charset="0"/>
                        </a:rPr>
                        <a:t> </a:t>
                      </a:r>
                    </a:p>
                    <a:p>
                      <a:pPr algn="ctr"/>
                      <a:r>
                        <a:rPr lang="en-US" sz="1800" b="1" baseline="0" dirty="0">
                          <a:solidFill>
                            <a:schemeClr val="bg1"/>
                          </a:solidFill>
                          <a:latin typeface="Corbel" panose="020B0503020204020204" pitchFamily="34" charset="0"/>
                        </a:rPr>
                        <a:t>Worked in a School Year</a:t>
                      </a:r>
                      <a:endParaRPr lang="en-US" sz="1800" b="1" dirty="0">
                        <a:solidFill>
                          <a:schemeClr val="bg1"/>
                        </a:solidFill>
                        <a:latin typeface="Corbel" panose="020B0503020204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algn="ctr"/>
                      <a:r>
                        <a:rPr lang="en-US" sz="1800" b="1" dirty="0">
                          <a:solidFill>
                            <a:schemeClr val="bg1"/>
                          </a:solidFill>
                          <a:latin typeface="Corbel" panose="020B0503020204020204" pitchFamily="34" charset="0"/>
                        </a:rPr>
                        <a:t>Years Worked</a:t>
                      </a:r>
                      <a:r>
                        <a:rPr lang="en-US" sz="1800" b="1" baseline="0" dirty="0">
                          <a:solidFill>
                            <a:schemeClr val="bg1"/>
                          </a:solidFill>
                          <a:latin typeface="Corbel" panose="020B0503020204020204" pitchFamily="34" charset="0"/>
                        </a:rPr>
                        <a:t> </a:t>
                      </a:r>
                      <a:r>
                        <a:rPr lang="en-US" sz="1800" b="1" u="sng" baseline="0" dirty="0">
                          <a:solidFill>
                            <a:schemeClr val="bg1"/>
                          </a:solidFill>
                          <a:latin typeface="Corbel" panose="020B0503020204020204" pitchFamily="34" charset="0"/>
                        </a:rPr>
                        <a:t>Prior</a:t>
                      </a:r>
                      <a:r>
                        <a:rPr lang="en-US" sz="1800" b="1" baseline="0" dirty="0">
                          <a:solidFill>
                            <a:schemeClr val="bg1"/>
                          </a:solidFill>
                          <a:latin typeface="Corbel" panose="020B0503020204020204" pitchFamily="34" charset="0"/>
                        </a:rPr>
                        <a:t> to</a:t>
                      </a:r>
                    </a:p>
                    <a:p>
                      <a:pPr algn="ctr"/>
                      <a:r>
                        <a:rPr lang="en-US" sz="1800" b="1" baseline="0" dirty="0">
                          <a:solidFill>
                            <a:schemeClr val="bg1"/>
                          </a:solidFill>
                          <a:latin typeface="Corbel" panose="020B0503020204020204" pitchFamily="34" charset="0"/>
                        </a:rPr>
                        <a:t>November 18, 2011</a:t>
                      </a:r>
                      <a:endParaRPr lang="en-US" sz="1800" b="1" dirty="0">
                        <a:solidFill>
                          <a:schemeClr val="bg1"/>
                        </a:solidFill>
                        <a:latin typeface="Corbel" panose="020B0503020204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tc>
                  <a:txBody>
                    <a:bodyPr/>
                    <a:lstStyle>
                      <a:lvl1pPr marL="0" algn="l" defTabSz="914400" rtl="0" eaLnBrk="1" latinLnBrk="0" hangingPunct="1">
                        <a:defRPr sz="1800" b="1" kern="1200">
                          <a:solidFill>
                            <a:schemeClr val="tx1"/>
                          </a:solidFill>
                          <a:latin typeface="Calibri"/>
                        </a:defRPr>
                      </a:lvl1pPr>
                      <a:lvl2pPr marL="457200" algn="l" defTabSz="914400" rtl="0" eaLnBrk="1" latinLnBrk="0" hangingPunct="1">
                        <a:defRPr sz="1800" b="1" kern="1200">
                          <a:solidFill>
                            <a:schemeClr val="tx1"/>
                          </a:solidFill>
                          <a:latin typeface="Calibri"/>
                        </a:defRPr>
                      </a:lvl2pPr>
                      <a:lvl3pPr marL="914400" algn="l" defTabSz="914400" rtl="0" eaLnBrk="1" latinLnBrk="0" hangingPunct="1">
                        <a:defRPr sz="1800" b="1" kern="1200">
                          <a:solidFill>
                            <a:schemeClr val="tx1"/>
                          </a:solidFill>
                          <a:latin typeface="Calibri"/>
                        </a:defRPr>
                      </a:lvl3pPr>
                      <a:lvl4pPr marL="1371600" algn="l" defTabSz="914400" rtl="0" eaLnBrk="1" latinLnBrk="0" hangingPunct="1">
                        <a:defRPr sz="1800" b="1" kern="1200">
                          <a:solidFill>
                            <a:schemeClr val="tx1"/>
                          </a:solidFill>
                          <a:latin typeface="Calibri"/>
                        </a:defRPr>
                      </a:lvl4pPr>
                      <a:lvl5pPr marL="1828800" algn="l" defTabSz="914400" rtl="0" eaLnBrk="1" latinLnBrk="0" hangingPunct="1">
                        <a:defRPr sz="1800" b="1" kern="1200">
                          <a:solidFill>
                            <a:schemeClr val="tx1"/>
                          </a:solidFill>
                          <a:latin typeface="Calibri"/>
                        </a:defRPr>
                      </a:lvl5pPr>
                      <a:lvl6pPr marL="2286000" algn="l" defTabSz="914400" rtl="0" eaLnBrk="1" latinLnBrk="0" hangingPunct="1">
                        <a:defRPr sz="1800" b="1" kern="1200">
                          <a:solidFill>
                            <a:schemeClr val="tx1"/>
                          </a:solidFill>
                          <a:latin typeface="Calibri"/>
                        </a:defRPr>
                      </a:lvl6pPr>
                      <a:lvl7pPr marL="2743200" algn="l" defTabSz="914400" rtl="0" eaLnBrk="1" latinLnBrk="0" hangingPunct="1">
                        <a:defRPr sz="1800" b="1" kern="1200">
                          <a:solidFill>
                            <a:schemeClr val="tx1"/>
                          </a:solidFill>
                          <a:latin typeface="Calibri"/>
                        </a:defRPr>
                      </a:lvl7pPr>
                      <a:lvl8pPr marL="3200400" algn="l" defTabSz="914400" rtl="0" eaLnBrk="1" latinLnBrk="0" hangingPunct="1">
                        <a:defRPr sz="1800" b="1" kern="1200">
                          <a:solidFill>
                            <a:schemeClr val="tx1"/>
                          </a:solidFill>
                          <a:latin typeface="Calibri"/>
                        </a:defRPr>
                      </a:lvl8pPr>
                      <a:lvl9pPr marL="3657600" algn="l" defTabSz="914400" rtl="0" eaLnBrk="1" latinLnBrk="0" hangingPunct="1">
                        <a:defRPr sz="1800" b="1" kern="1200">
                          <a:solidFill>
                            <a:schemeClr val="tx1"/>
                          </a:solidFill>
                          <a:latin typeface="Calibri"/>
                        </a:defRPr>
                      </a:lvl9pPr>
                    </a:lstStyle>
                    <a:p>
                      <a:pPr algn="ctr"/>
                      <a:r>
                        <a:rPr lang="en-US" sz="1800" b="1" dirty="0">
                          <a:solidFill>
                            <a:schemeClr val="bg1"/>
                          </a:solidFill>
                          <a:latin typeface="Corbel" panose="020B0503020204020204" pitchFamily="34" charset="0"/>
                        </a:rPr>
                        <a:t>Years worked</a:t>
                      </a:r>
                    </a:p>
                    <a:p>
                      <a:pPr algn="ctr"/>
                      <a:r>
                        <a:rPr lang="en-US" sz="1800" b="1" u="sng" dirty="0">
                          <a:solidFill>
                            <a:schemeClr val="bg1"/>
                          </a:solidFill>
                          <a:latin typeface="Corbel" panose="020B0503020204020204" pitchFamily="34" charset="0"/>
                        </a:rPr>
                        <a:t>On or</a:t>
                      </a:r>
                      <a:r>
                        <a:rPr lang="en-US" sz="1800" b="1" u="sng" baseline="0" dirty="0">
                          <a:solidFill>
                            <a:schemeClr val="bg1"/>
                          </a:solidFill>
                          <a:latin typeface="Corbel" panose="020B0503020204020204" pitchFamily="34" charset="0"/>
                        </a:rPr>
                        <a:t> </a:t>
                      </a:r>
                      <a:r>
                        <a:rPr lang="en-US" sz="1800" b="1" u="sng" dirty="0">
                          <a:solidFill>
                            <a:schemeClr val="bg1"/>
                          </a:solidFill>
                          <a:latin typeface="Corbel" panose="020B0503020204020204" pitchFamily="34" charset="0"/>
                        </a:rPr>
                        <a:t>After </a:t>
                      </a:r>
                    </a:p>
                    <a:p>
                      <a:pPr algn="ctr"/>
                      <a:r>
                        <a:rPr lang="en-US" sz="1800" b="1" dirty="0">
                          <a:solidFill>
                            <a:schemeClr val="bg1"/>
                          </a:solidFill>
                          <a:latin typeface="Corbel" panose="020B0503020204020204" pitchFamily="34" charset="0"/>
                        </a:rPr>
                        <a:t>November</a:t>
                      </a:r>
                      <a:r>
                        <a:rPr lang="en-US" sz="1800" b="1" baseline="0" dirty="0">
                          <a:solidFill>
                            <a:schemeClr val="bg1"/>
                          </a:solidFill>
                          <a:latin typeface="Corbel" panose="020B0503020204020204" pitchFamily="34" charset="0"/>
                        </a:rPr>
                        <a:t> 18, 2011</a:t>
                      </a:r>
                      <a:endParaRPr lang="en-US" sz="1800" b="1" dirty="0">
                        <a:solidFill>
                          <a:schemeClr val="bg1"/>
                        </a:solidFill>
                        <a:latin typeface="Corbel" panose="020B0503020204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F81BD"/>
                    </a:solidFill>
                  </a:tcPr>
                </a:tc>
                <a:extLst>
                  <a:ext uri="{0D108BD9-81ED-4DB2-BD59-A6C34878D82A}">
                    <a16:rowId xmlns:a16="http://schemas.microsoft.com/office/drawing/2014/main" xmlns="" val="781234644"/>
                  </a:ext>
                </a:extLst>
              </a:tr>
              <a:tr h="40772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180+</a:t>
                      </a:r>
                    </a:p>
                  </a:txBody>
                  <a:tcPr anchor="ct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1.00 Year</a:t>
                      </a:r>
                    </a:p>
                  </a:txBody>
                  <a:tcPr anchor="ct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5B9BD5">
                        <a:lumMod val="40000"/>
                        <a:lumOff val="60000"/>
                      </a:srgbClr>
                    </a:solidFill>
                  </a:tcPr>
                </a:tc>
                <a:tc rowSpan="6">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Actual Days Worked</a:t>
                      </a:r>
                      <a:r>
                        <a:rPr lang="en-US" sz="1800" baseline="0" dirty="0">
                          <a:solidFill>
                            <a:schemeClr val="tx2"/>
                          </a:solidFill>
                          <a:latin typeface="Corbel" panose="020B0503020204020204" pitchFamily="34" charset="0"/>
                        </a:rPr>
                        <a:t> / 180 maximum of 1 year</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5B9BD5">
                        <a:lumMod val="20000"/>
                        <a:lumOff val="80000"/>
                      </a:srgbClr>
                    </a:solidFill>
                  </a:tcPr>
                </a:tc>
                <a:extLst>
                  <a:ext uri="{0D108BD9-81ED-4DB2-BD59-A6C34878D82A}">
                    <a16:rowId xmlns:a16="http://schemas.microsoft.com/office/drawing/2014/main" xmlns="" val="1130385057"/>
                  </a:ext>
                </a:extLst>
              </a:tr>
              <a:tr h="40772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135-179</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1.00 Year</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lumMod val="40000"/>
                        <a:lumOff val="60000"/>
                      </a:srgbClr>
                    </a:solidFill>
                  </a:tcPr>
                </a:tc>
                <a:tc vMerge="1">
                  <a:txBody>
                    <a:bodyPr/>
                    <a:lstStyle>
                      <a:lvl1pPr marL="0" algn="l" rtl="0" eaLnBrk="1" hangingPunct="1">
                        <a:defRPr kern="1200">
                          <a:solidFill>
                            <a:schemeClr val="tx1"/>
                          </a:solidFill>
                          <a:latin typeface="Calibri"/>
                        </a:defRPr>
                      </a:lvl1pPr>
                      <a:lvl2pPr marL="457200" algn="l" rtl="0" eaLnBrk="1" hangingPunct="1">
                        <a:defRPr kern="1200">
                          <a:solidFill>
                            <a:schemeClr val="tx1"/>
                          </a:solidFill>
                          <a:latin typeface="Calibri"/>
                        </a:defRPr>
                      </a:lvl2pPr>
                      <a:lvl3pPr marL="914400" algn="l" rtl="0" eaLnBrk="1" hangingPunct="1">
                        <a:defRPr kern="1200">
                          <a:solidFill>
                            <a:schemeClr val="tx1"/>
                          </a:solidFill>
                          <a:latin typeface="Calibri"/>
                        </a:defRPr>
                      </a:lvl3pPr>
                      <a:lvl4pPr marL="1371600" algn="l" rtl="0" eaLnBrk="1" hangingPunct="1">
                        <a:defRPr kern="1200">
                          <a:solidFill>
                            <a:schemeClr val="tx1"/>
                          </a:solidFill>
                          <a:latin typeface="Calibri"/>
                        </a:defRPr>
                      </a:lvl4pPr>
                      <a:lvl5pPr marL="1828800" algn="l" rtl="0" eaLnBrk="1" hangingPunct="1">
                        <a:defRPr kern="1200">
                          <a:solidFill>
                            <a:schemeClr val="tx1"/>
                          </a:solidFill>
                          <a:latin typeface="Calibri"/>
                        </a:defRPr>
                      </a:lvl5pPr>
                      <a:lvl6pPr marL="2286000" algn="l" rtl="0" eaLnBrk="1" hangingPunct="1">
                        <a:defRPr kern="1200">
                          <a:solidFill>
                            <a:schemeClr val="tx1"/>
                          </a:solidFill>
                          <a:latin typeface="Calibri"/>
                        </a:defRPr>
                      </a:lvl6pPr>
                      <a:lvl7pPr marL="2743200" algn="l" rtl="0" eaLnBrk="1" hangingPunct="1">
                        <a:defRPr kern="1200">
                          <a:solidFill>
                            <a:schemeClr val="tx1"/>
                          </a:solidFill>
                          <a:latin typeface="Calibri"/>
                        </a:defRPr>
                      </a:lvl7pPr>
                      <a:lvl8pPr marL="3200400" algn="l" rtl="0" eaLnBrk="1" hangingPunct="1">
                        <a:defRPr kern="1200">
                          <a:solidFill>
                            <a:schemeClr val="tx1"/>
                          </a:solidFill>
                          <a:latin typeface="Calibri"/>
                        </a:defRPr>
                      </a:lvl8pPr>
                      <a:lvl9pPr marL="3657600" algn="l" rtl="0" eaLnBrk="1" hangingPunct="1">
                        <a:defRPr kern="1200">
                          <a:solidFill>
                            <a:schemeClr val="tx1"/>
                          </a:solidFill>
                          <a:latin typeface="Calibri"/>
                        </a:defRPr>
                      </a:lvl9pPr>
                    </a:lstStyle>
                    <a:p>
                      <a:pPr algn="ctr"/>
                      <a:endParaRPr lang="en-US" sz="1800" baseline="0" dirty="0">
                        <a:solidFill>
                          <a:schemeClr val="tx2"/>
                        </a:solidFill>
                        <a:latin typeface="Corbel" panose="020B0503020204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2665099464"/>
                  </a:ext>
                </a:extLst>
              </a:tr>
              <a:tr h="40772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91-134</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0.75 Year</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lumMod val="40000"/>
                        <a:lumOff val="60000"/>
                      </a:srgbClr>
                    </a:solidFill>
                  </a:tcPr>
                </a:tc>
                <a:tc vMerge="1">
                  <a:txBody>
                    <a:bodyPr/>
                    <a:lstStyle>
                      <a:lvl1pPr marL="0" algn="l" rtl="0" eaLnBrk="1" hangingPunct="1">
                        <a:defRPr kern="1200">
                          <a:solidFill>
                            <a:schemeClr val="tx1"/>
                          </a:solidFill>
                          <a:latin typeface="Calibri"/>
                        </a:defRPr>
                      </a:lvl1pPr>
                      <a:lvl2pPr marL="457200" algn="l" rtl="0" eaLnBrk="1" hangingPunct="1">
                        <a:defRPr kern="1200">
                          <a:solidFill>
                            <a:schemeClr val="tx1"/>
                          </a:solidFill>
                          <a:latin typeface="Calibri"/>
                        </a:defRPr>
                      </a:lvl2pPr>
                      <a:lvl3pPr marL="914400" algn="l" rtl="0" eaLnBrk="1" hangingPunct="1">
                        <a:defRPr kern="1200">
                          <a:solidFill>
                            <a:schemeClr val="tx1"/>
                          </a:solidFill>
                          <a:latin typeface="Calibri"/>
                        </a:defRPr>
                      </a:lvl3pPr>
                      <a:lvl4pPr marL="1371600" algn="l" rtl="0" eaLnBrk="1" hangingPunct="1">
                        <a:defRPr kern="1200">
                          <a:solidFill>
                            <a:schemeClr val="tx1"/>
                          </a:solidFill>
                          <a:latin typeface="Calibri"/>
                        </a:defRPr>
                      </a:lvl4pPr>
                      <a:lvl5pPr marL="1828800" algn="l" rtl="0" eaLnBrk="1" hangingPunct="1">
                        <a:defRPr kern="1200">
                          <a:solidFill>
                            <a:schemeClr val="tx1"/>
                          </a:solidFill>
                          <a:latin typeface="Calibri"/>
                        </a:defRPr>
                      </a:lvl5pPr>
                      <a:lvl6pPr marL="2286000" algn="l" rtl="0" eaLnBrk="1" hangingPunct="1">
                        <a:defRPr kern="1200">
                          <a:solidFill>
                            <a:schemeClr val="tx1"/>
                          </a:solidFill>
                          <a:latin typeface="Calibri"/>
                        </a:defRPr>
                      </a:lvl6pPr>
                      <a:lvl7pPr marL="2743200" algn="l" rtl="0" eaLnBrk="1" hangingPunct="1">
                        <a:defRPr kern="1200">
                          <a:solidFill>
                            <a:schemeClr val="tx1"/>
                          </a:solidFill>
                          <a:latin typeface="Calibri"/>
                        </a:defRPr>
                      </a:lvl7pPr>
                      <a:lvl8pPr marL="3200400" algn="l" rtl="0" eaLnBrk="1" hangingPunct="1">
                        <a:defRPr kern="1200">
                          <a:solidFill>
                            <a:schemeClr val="tx1"/>
                          </a:solidFill>
                          <a:latin typeface="Calibri"/>
                        </a:defRPr>
                      </a:lvl8pPr>
                      <a:lvl9pPr marL="3657600" algn="l" rtl="0" eaLnBrk="1" hangingPunct="1">
                        <a:defRPr kern="1200">
                          <a:solidFill>
                            <a:schemeClr val="tx1"/>
                          </a:solidFill>
                          <a:latin typeface="Calibri"/>
                        </a:defRPr>
                      </a:lvl9pPr>
                    </a:lstStyle>
                    <a:p>
                      <a:pPr algn="ctr"/>
                      <a:endParaRPr lang="en-US" sz="1800" baseline="0" dirty="0">
                        <a:solidFill>
                          <a:schemeClr val="tx2"/>
                        </a:solidFill>
                        <a:latin typeface="Corbel" panose="020B0503020204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xmlns="" val="1678886646"/>
                  </a:ext>
                </a:extLst>
              </a:tr>
              <a:tr h="40772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67-90</a:t>
                      </a:r>
                      <a:r>
                        <a:rPr lang="en-US" sz="1800" baseline="0" dirty="0">
                          <a:solidFill>
                            <a:schemeClr val="tx2"/>
                          </a:solidFill>
                          <a:latin typeface="Corbel" panose="020B0503020204020204" pitchFamily="34" charset="0"/>
                        </a:rPr>
                        <a:t> </a:t>
                      </a:r>
                      <a:endParaRPr lang="en-US" sz="1800" dirty="0">
                        <a:solidFill>
                          <a:schemeClr val="tx2"/>
                        </a:solidFill>
                        <a:latin typeface="Corbel" panose="020B0503020204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0.50 Year</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lumMod val="40000"/>
                        <a:lumOff val="60000"/>
                      </a:srgbClr>
                    </a:solidFill>
                  </a:tcPr>
                </a:tc>
                <a:tc vMerge="1">
                  <a:txBody>
                    <a:bodyPr/>
                    <a:lstStyle>
                      <a:lvl1pPr marL="0" algn="l" rtl="0" eaLnBrk="1" hangingPunct="1">
                        <a:defRPr kern="1200">
                          <a:solidFill>
                            <a:schemeClr val="tx1"/>
                          </a:solidFill>
                          <a:latin typeface="Calibri"/>
                        </a:defRPr>
                      </a:lvl1pPr>
                      <a:lvl2pPr marL="457200" algn="l" rtl="0" eaLnBrk="1" hangingPunct="1">
                        <a:defRPr kern="1200">
                          <a:solidFill>
                            <a:schemeClr val="tx1"/>
                          </a:solidFill>
                          <a:latin typeface="Calibri"/>
                        </a:defRPr>
                      </a:lvl2pPr>
                      <a:lvl3pPr marL="914400" algn="l" rtl="0" eaLnBrk="1" hangingPunct="1">
                        <a:defRPr kern="1200">
                          <a:solidFill>
                            <a:schemeClr val="tx1"/>
                          </a:solidFill>
                          <a:latin typeface="Calibri"/>
                        </a:defRPr>
                      </a:lvl3pPr>
                      <a:lvl4pPr marL="1371600" algn="l" rtl="0" eaLnBrk="1" hangingPunct="1">
                        <a:defRPr kern="1200">
                          <a:solidFill>
                            <a:schemeClr val="tx1"/>
                          </a:solidFill>
                          <a:latin typeface="Calibri"/>
                        </a:defRPr>
                      </a:lvl4pPr>
                      <a:lvl5pPr marL="1828800" algn="l" rtl="0" eaLnBrk="1" hangingPunct="1">
                        <a:defRPr kern="1200">
                          <a:solidFill>
                            <a:schemeClr val="tx1"/>
                          </a:solidFill>
                          <a:latin typeface="Calibri"/>
                        </a:defRPr>
                      </a:lvl5pPr>
                      <a:lvl6pPr marL="2286000" algn="l" rtl="0" eaLnBrk="1" hangingPunct="1">
                        <a:defRPr kern="1200">
                          <a:solidFill>
                            <a:schemeClr val="tx1"/>
                          </a:solidFill>
                          <a:latin typeface="Calibri"/>
                        </a:defRPr>
                      </a:lvl6pPr>
                      <a:lvl7pPr marL="2743200" algn="l" rtl="0" eaLnBrk="1" hangingPunct="1">
                        <a:defRPr kern="1200">
                          <a:solidFill>
                            <a:schemeClr val="tx1"/>
                          </a:solidFill>
                          <a:latin typeface="Calibri"/>
                        </a:defRPr>
                      </a:lvl7pPr>
                      <a:lvl8pPr marL="3200400" algn="l" rtl="0" eaLnBrk="1" hangingPunct="1">
                        <a:defRPr kern="1200">
                          <a:solidFill>
                            <a:schemeClr val="tx1"/>
                          </a:solidFill>
                          <a:latin typeface="Calibri"/>
                        </a:defRPr>
                      </a:lvl8pPr>
                      <a:lvl9pPr marL="3657600" algn="l" rtl="0" eaLnBrk="1" hangingPunct="1">
                        <a:defRPr kern="1200">
                          <a:solidFill>
                            <a:schemeClr val="tx1"/>
                          </a:solidFill>
                          <a:latin typeface="Calibri"/>
                        </a:defRPr>
                      </a:lvl9pPr>
                    </a:lstStyle>
                    <a:p>
                      <a:pPr algn="ctr"/>
                      <a:endParaRPr lang="en-US" sz="1800" baseline="0" dirty="0">
                        <a:solidFill>
                          <a:schemeClr val="tx2"/>
                        </a:solidFill>
                        <a:latin typeface="Corbel" panose="020B0503020204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3131518661"/>
                  </a:ext>
                </a:extLst>
              </a:tr>
              <a:tr h="40772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45-66</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0.25 Year</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lumMod val="40000"/>
                        <a:lumOff val="60000"/>
                      </a:srgbClr>
                    </a:solidFill>
                  </a:tcPr>
                </a:tc>
                <a:tc vMerge="1">
                  <a:txBody>
                    <a:bodyPr/>
                    <a:lstStyle>
                      <a:lvl1pPr marL="0" algn="l" rtl="0" eaLnBrk="1" hangingPunct="1">
                        <a:defRPr kern="1200">
                          <a:solidFill>
                            <a:schemeClr val="tx1"/>
                          </a:solidFill>
                          <a:latin typeface="Calibri"/>
                        </a:defRPr>
                      </a:lvl1pPr>
                      <a:lvl2pPr marL="457200" algn="l" rtl="0" eaLnBrk="1" hangingPunct="1">
                        <a:defRPr kern="1200">
                          <a:solidFill>
                            <a:schemeClr val="tx1"/>
                          </a:solidFill>
                          <a:latin typeface="Calibri"/>
                        </a:defRPr>
                      </a:lvl2pPr>
                      <a:lvl3pPr marL="914400" algn="l" rtl="0" eaLnBrk="1" hangingPunct="1">
                        <a:defRPr kern="1200">
                          <a:solidFill>
                            <a:schemeClr val="tx1"/>
                          </a:solidFill>
                          <a:latin typeface="Calibri"/>
                        </a:defRPr>
                      </a:lvl3pPr>
                      <a:lvl4pPr marL="1371600" algn="l" rtl="0" eaLnBrk="1" hangingPunct="1">
                        <a:defRPr kern="1200">
                          <a:solidFill>
                            <a:schemeClr val="tx1"/>
                          </a:solidFill>
                          <a:latin typeface="Calibri"/>
                        </a:defRPr>
                      </a:lvl4pPr>
                      <a:lvl5pPr marL="1828800" algn="l" rtl="0" eaLnBrk="1" hangingPunct="1">
                        <a:defRPr kern="1200">
                          <a:solidFill>
                            <a:schemeClr val="tx1"/>
                          </a:solidFill>
                          <a:latin typeface="Calibri"/>
                        </a:defRPr>
                      </a:lvl5pPr>
                      <a:lvl6pPr marL="2286000" algn="l" rtl="0" eaLnBrk="1" hangingPunct="1">
                        <a:defRPr kern="1200">
                          <a:solidFill>
                            <a:schemeClr val="tx1"/>
                          </a:solidFill>
                          <a:latin typeface="Calibri"/>
                        </a:defRPr>
                      </a:lvl6pPr>
                      <a:lvl7pPr marL="2743200" algn="l" rtl="0" eaLnBrk="1" hangingPunct="1">
                        <a:defRPr kern="1200">
                          <a:solidFill>
                            <a:schemeClr val="tx1"/>
                          </a:solidFill>
                          <a:latin typeface="Calibri"/>
                        </a:defRPr>
                      </a:lvl7pPr>
                      <a:lvl8pPr marL="3200400" algn="l" rtl="0" eaLnBrk="1" hangingPunct="1">
                        <a:defRPr kern="1200">
                          <a:solidFill>
                            <a:schemeClr val="tx1"/>
                          </a:solidFill>
                          <a:latin typeface="Calibri"/>
                        </a:defRPr>
                      </a:lvl8pPr>
                      <a:lvl9pPr marL="3657600" algn="l" rtl="0" eaLnBrk="1" hangingPunct="1">
                        <a:defRPr kern="1200">
                          <a:solidFill>
                            <a:schemeClr val="tx1"/>
                          </a:solidFill>
                          <a:latin typeface="Calibri"/>
                        </a:defRPr>
                      </a:lvl9pPr>
                    </a:lstStyle>
                    <a:p>
                      <a:pPr algn="ctr"/>
                      <a:endParaRPr lang="en-US" sz="1800" baseline="0" dirty="0">
                        <a:solidFill>
                          <a:schemeClr val="tx2"/>
                        </a:solidFill>
                        <a:latin typeface="Corbel" panose="020B0503020204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40000"/>
                      </a:srgbClr>
                    </a:solidFill>
                  </a:tcPr>
                </a:tc>
                <a:extLst>
                  <a:ext uri="{0D108BD9-81ED-4DB2-BD59-A6C34878D82A}">
                    <a16:rowId xmlns:a16="http://schemas.microsoft.com/office/drawing/2014/main" xmlns="" val="485924469"/>
                  </a:ext>
                </a:extLst>
              </a:tr>
              <a:tr h="407724">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0-44</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lumMod val="20000"/>
                        <a:lumOff val="80000"/>
                      </a:srgbClr>
                    </a:solid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a:r>
                        <a:rPr lang="en-US" sz="1800" dirty="0">
                          <a:solidFill>
                            <a:schemeClr val="tx2"/>
                          </a:solidFill>
                          <a:latin typeface="Corbel" panose="020B0503020204020204" pitchFamily="34" charset="0"/>
                        </a:rPr>
                        <a:t>No Credit </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5B9BD5">
                        <a:lumMod val="40000"/>
                        <a:lumOff val="60000"/>
                      </a:srgbClr>
                    </a:solidFill>
                  </a:tcPr>
                </a:tc>
                <a:tc vMerge="1">
                  <a:txBody>
                    <a:bodyPr/>
                    <a:lstStyle>
                      <a:lvl1pPr marL="0" algn="l" rtl="0" eaLnBrk="1" hangingPunct="1">
                        <a:defRPr kern="1200">
                          <a:solidFill>
                            <a:schemeClr val="tx1"/>
                          </a:solidFill>
                          <a:latin typeface="Calibri"/>
                        </a:defRPr>
                      </a:lvl1pPr>
                      <a:lvl2pPr marL="457200" algn="l" rtl="0" eaLnBrk="1" hangingPunct="1">
                        <a:defRPr kern="1200">
                          <a:solidFill>
                            <a:schemeClr val="tx1"/>
                          </a:solidFill>
                          <a:latin typeface="Calibri"/>
                        </a:defRPr>
                      </a:lvl2pPr>
                      <a:lvl3pPr marL="914400" algn="l" rtl="0" eaLnBrk="1" hangingPunct="1">
                        <a:defRPr kern="1200">
                          <a:solidFill>
                            <a:schemeClr val="tx1"/>
                          </a:solidFill>
                          <a:latin typeface="Calibri"/>
                        </a:defRPr>
                      </a:lvl3pPr>
                      <a:lvl4pPr marL="1371600" algn="l" rtl="0" eaLnBrk="1" hangingPunct="1">
                        <a:defRPr kern="1200">
                          <a:solidFill>
                            <a:schemeClr val="tx1"/>
                          </a:solidFill>
                          <a:latin typeface="Calibri"/>
                        </a:defRPr>
                      </a:lvl4pPr>
                      <a:lvl5pPr marL="1828800" algn="l" rtl="0" eaLnBrk="1" hangingPunct="1">
                        <a:defRPr kern="1200">
                          <a:solidFill>
                            <a:schemeClr val="tx1"/>
                          </a:solidFill>
                          <a:latin typeface="Calibri"/>
                        </a:defRPr>
                      </a:lvl5pPr>
                      <a:lvl6pPr marL="2286000" algn="l" rtl="0" eaLnBrk="1" hangingPunct="1">
                        <a:defRPr kern="1200">
                          <a:solidFill>
                            <a:schemeClr val="tx1"/>
                          </a:solidFill>
                          <a:latin typeface="Calibri"/>
                        </a:defRPr>
                      </a:lvl6pPr>
                      <a:lvl7pPr marL="2743200" algn="l" rtl="0" eaLnBrk="1" hangingPunct="1">
                        <a:defRPr kern="1200">
                          <a:solidFill>
                            <a:schemeClr val="tx1"/>
                          </a:solidFill>
                          <a:latin typeface="Calibri"/>
                        </a:defRPr>
                      </a:lvl7pPr>
                      <a:lvl8pPr marL="3200400" algn="l" rtl="0" eaLnBrk="1" hangingPunct="1">
                        <a:defRPr kern="1200">
                          <a:solidFill>
                            <a:schemeClr val="tx1"/>
                          </a:solidFill>
                          <a:latin typeface="Calibri"/>
                        </a:defRPr>
                      </a:lvl8pPr>
                      <a:lvl9pPr marL="3657600" algn="l" rtl="0" eaLnBrk="1" hangingPunct="1">
                        <a:defRPr kern="1200">
                          <a:solidFill>
                            <a:schemeClr val="tx1"/>
                          </a:solidFill>
                          <a:latin typeface="Calibri"/>
                        </a:defRPr>
                      </a:lvl9pPr>
                    </a:lstStyle>
                    <a:p>
                      <a:pPr algn="ctr"/>
                      <a:endParaRPr lang="en-US" sz="1800" baseline="0" dirty="0">
                        <a:solidFill>
                          <a:schemeClr val="tx2"/>
                        </a:solidFill>
                        <a:latin typeface="Corbel" panose="020B0503020204020204" pitchFamily="34" charset="0"/>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F81BD">
                        <a:tint val="20000"/>
                      </a:srgbClr>
                    </a:solidFill>
                  </a:tcPr>
                </a:tc>
                <a:extLst>
                  <a:ext uri="{0D108BD9-81ED-4DB2-BD59-A6C34878D82A}">
                    <a16:rowId xmlns:a16="http://schemas.microsoft.com/office/drawing/2014/main" xmlns="" val="14627164"/>
                  </a:ext>
                </a:extLst>
              </a:tr>
            </a:tbl>
          </a:graphicData>
        </a:graphic>
      </p:graphicFrame>
    </p:spTree>
    <p:extLst>
      <p:ext uri="{BB962C8B-B14F-4D97-AF65-F5344CB8AC3E}">
        <p14:creationId xmlns:p14="http://schemas.microsoft.com/office/powerpoint/2010/main" val="2378749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xmlns=""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xmlns=""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xmlns=""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3FE4EEB8-1094-4230-9310-8A7D050A3085}"/>
              </a:ext>
            </a:extLst>
          </p:cNvPr>
          <p:cNvSpPr>
            <a:spLocks noGrp="1"/>
          </p:cNvSpPr>
          <p:nvPr>
            <p:ph type="title"/>
          </p:nvPr>
        </p:nvSpPr>
        <p:spPr>
          <a:xfrm>
            <a:off x="640079" y="2053641"/>
            <a:ext cx="3669161" cy="2760098"/>
          </a:xfrm>
        </p:spPr>
        <p:txBody>
          <a:bodyPr>
            <a:normAutofit/>
          </a:bodyPr>
          <a:lstStyle/>
          <a:p>
            <a:r>
              <a:rPr lang="en-US">
                <a:solidFill>
                  <a:srgbClr val="FFFFFF"/>
                </a:solidFill>
              </a:rPr>
              <a:t>Managing your account</a:t>
            </a:r>
          </a:p>
        </p:txBody>
      </p:sp>
      <p:sp>
        <p:nvSpPr>
          <p:cNvPr id="3" name="Content Placeholder 2">
            <a:extLst>
              <a:ext uri="{FF2B5EF4-FFF2-40B4-BE49-F238E27FC236}">
                <a16:creationId xmlns:a16="http://schemas.microsoft.com/office/drawing/2014/main" xmlns="" id="{0FA25EBA-1510-443B-BAF8-397331CCF1EE}"/>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Register your account online at </a:t>
            </a:r>
            <a:r>
              <a:rPr lang="en-US" sz="2400" b="1" dirty="0">
                <a:solidFill>
                  <a:srgbClr val="000000"/>
                </a:solidFill>
                <a:hlinkClick r:id="rId3"/>
              </a:rPr>
              <a:t>www.ERSRI.org</a:t>
            </a:r>
            <a:endParaRPr lang="en-US" sz="2400" b="1" dirty="0">
              <a:solidFill>
                <a:srgbClr val="000000"/>
              </a:solidFill>
            </a:endParaRPr>
          </a:p>
          <a:p>
            <a:r>
              <a:rPr lang="en-US" sz="2400" dirty="0">
                <a:solidFill>
                  <a:srgbClr val="000000"/>
                </a:solidFill>
              </a:rPr>
              <a:t>Press blue “Active Employee” login</a:t>
            </a:r>
          </a:p>
          <a:p>
            <a:r>
              <a:rPr lang="en-US" sz="2400" dirty="0">
                <a:solidFill>
                  <a:srgbClr val="000000"/>
                </a:solidFill>
              </a:rPr>
              <a:t>Press blue “Click here to log in to your account” button</a:t>
            </a:r>
          </a:p>
          <a:p>
            <a:pPr lvl="1"/>
            <a:r>
              <a:rPr lang="en-US" dirty="0">
                <a:solidFill>
                  <a:srgbClr val="000000"/>
                </a:solidFill>
              </a:rPr>
              <a:t>First Time Users: Click Self-Registration link to create online account (if no valid e-mail on file with ERSRI, call 401-462-7600, prompt #4)</a:t>
            </a:r>
          </a:p>
          <a:p>
            <a:pPr lvl="1"/>
            <a:r>
              <a:rPr lang="en-US" dirty="0">
                <a:solidFill>
                  <a:srgbClr val="000000"/>
                </a:solidFill>
              </a:rPr>
              <a:t>Forgot Password/Login ID: Click on the link below the login to access your credentials</a:t>
            </a:r>
          </a:p>
          <a:p>
            <a:pPr marL="0" indent="0">
              <a:buNone/>
            </a:pPr>
            <a:endParaRPr lang="en-US" sz="2400" dirty="0">
              <a:solidFill>
                <a:srgbClr val="000000"/>
              </a:solidFill>
            </a:endParaRPr>
          </a:p>
        </p:txBody>
      </p:sp>
    </p:spTree>
    <p:extLst>
      <p:ext uri="{BB962C8B-B14F-4D97-AF65-F5344CB8AC3E}">
        <p14:creationId xmlns:p14="http://schemas.microsoft.com/office/powerpoint/2010/main" val="2957027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xmlns=""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xmlns=""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24" name="Picture 23">
            <a:extLst>
              <a:ext uri="{FF2B5EF4-FFF2-40B4-BE49-F238E27FC236}">
                <a16:creationId xmlns:a16="http://schemas.microsoft.com/office/drawing/2014/main" xmlns=""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3FE4EEB8-1094-4230-9310-8A7D050A3085}"/>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Hybrid Retirement Benefit</a:t>
            </a:r>
          </a:p>
        </p:txBody>
      </p:sp>
      <p:sp>
        <p:nvSpPr>
          <p:cNvPr id="6" name="Rectangle 5">
            <a:extLst>
              <a:ext uri="{FF2B5EF4-FFF2-40B4-BE49-F238E27FC236}">
                <a16:creationId xmlns:a16="http://schemas.microsoft.com/office/drawing/2014/main" xmlns="" id="{F3561369-9034-4559-8BA4-C6C11A9A025E}"/>
              </a:ext>
            </a:extLst>
          </p:cNvPr>
          <p:cNvSpPr/>
          <p:nvPr/>
        </p:nvSpPr>
        <p:spPr>
          <a:xfrm>
            <a:off x="5942120" y="866666"/>
            <a:ext cx="6096000" cy="5766707"/>
          </a:xfrm>
          <a:prstGeom prst="rect">
            <a:avLst/>
          </a:prstGeom>
        </p:spPr>
        <p:txBody>
          <a:bodyPr>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The Employees’ Retirement System of Rhode Island was established in 1936 to provide retirement benefits to all public sector employees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We manage retirement plans and administer benefits for over 60,000 active members, inactive members, retirees, and pension beneficiaries:</a:t>
            </a:r>
          </a:p>
          <a:p>
            <a:pPr marL="630936" marR="0" lvl="2" indent="0" algn="l" defTabSz="914400" rtl="0" eaLnBrk="1" fontAlgn="auto" latinLnBrk="0" hangingPunct="1">
              <a:lnSpc>
                <a:spcPct val="100000"/>
              </a:lnSpc>
              <a:spcBef>
                <a:spcPts val="350"/>
              </a:spcBef>
              <a:spcAft>
                <a:spcPts val="0"/>
              </a:spcAft>
              <a:buClr>
                <a:srgbClr val="0070C0"/>
              </a:buClr>
              <a:buSzPct val="100000"/>
              <a:buFontTx/>
              <a:buNone/>
              <a:tabLst/>
              <a:defRPr/>
            </a:pPr>
            <a:endParaRPr kumimoji="0" lang="en-US" sz="2000" b="0" i="0" u="none" strike="noStrike" kern="1200" cap="none" spc="0" normalizeH="0" baseline="0" noProof="0" dirty="0">
              <a:ln>
                <a:noFill/>
              </a:ln>
              <a:solidFill>
                <a:prstClr val="black"/>
              </a:solidFill>
              <a:effectLst/>
              <a:uLnTx/>
              <a:uFillTx/>
              <a:latin typeface="Calibri Light" panose="020F0302020204030204"/>
              <a:ea typeface="+mn-ea"/>
              <a:cs typeface="Arial" panose="020B0604020202020204" pitchFamily="34" charset="0"/>
            </a:endParaRPr>
          </a:p>
          <a:p>
            <a:pPr marL="859536" marR="0" lvl="2" indent="-228600" algn="l" defTabSz="914400" rtl="0" eaLnBrk="1" fontAlgn="auto" latinLnBrk="0" hangingPunct="1">
              <a:lnSpc>
                <a:spcPct val="100000"/>
              </a:lnSpc>
              <a:spcBef>
                <a:spcPts val="350"/>
              </a:spcBef>
              <a:spcAft>
                <a:spcPts val="0"/>
              </a:spcAft>
              <a:buClr>
                <a:srgbClr val="0070C0"/>
              </a:buClr>
              <a:buSzPct val="100000"/>
              <a:buFont typeface="Wingdings 2"/>
              <a:buChar char=""/>
              <a:tabLst/>
              <a:defRPr/>
            </a:pPr>
            <a:r>
              <a:rPr kumimoji="0" lang="en-US" sz="2000" b="0" i="0" u="none" strike="noStrike" kern="1200" cap="none" spc="0" normalizeH="0" baseline="0" noProof="0" dirty="0">
                <a:ln>
                  <a:noFill/>
                </a:ln>
                <a:solidFill>
                  <a:prstClr val="black"/>
                </a:solidFill>
                <a:effectLst/>
                <a:uLnTx/>
                <a:uFillTx/>
                <a:latin typeface="Calibri Light" panose="020F0302020204030204"/>
                <a:ea typeface="+mn-ea"/>
                <a:cs typeface="Arial" panose="020B0604020202020204" pitchFamily="34" charset="0"/>
              </a:rPr>
              <a:t>State Employees</a:t>
            </a:r>
          </a:p>
          <a:p>
            <a:pPr marL="859536" marR="0" lvl="2" indent="-228600" algn="l" defTabSz="914400" rtl="0" eaLnBrk="1" fontAlgn="auto" latinLnBrk="0" hangingPunct="1">
              <a:lnSpc>
                <a:spcPct val="100000"/>
              </a:lnSpc>
              <a:spcBef>
                <a:spcPts val="350"/>
              </a:spcBef>
              <a:spcAft>
                <a:spcPts val="0"/>
              </a:spcAft>
              <a:buClr>
                <a:srgbClr val="0070C0"/>
              </a:buClr>
              <a:buSzPct val="100000"/>
              <a:buFont typeface="Wingdings 2"/>
              <a:buChar char=""/>
              <a:tabLst/>
              <a:defRPr/>
            </a:pPr>
            <a:r>
              <a:rPr kumimoji="0" lang="en-US" sz="2000" b="0" i="0" u="none" strike="noStrike" kern="1200" cap="none" spc="0" normalizeH="0" baseline="0" noProof="0" dirty="0">
                <a:ln>
                  <a:noFill/>
                </a:ln>
                <a:solidFill>
                  <a:prstClr val="black"/>
                </a:solidFill>
                <a:effectLst/>
                <a:uLnTx/>
                <a:uFillTx/>
                <a:latin typeface="Calibri Light" panose="020F0302020204030204"/>
                <a:ea typeface="+mn-ea"/>
                <a:cs typeface="Arial" panose="020B0604020202020204" pitchFamily="34" charset="0"/>
              </a:rPr>
              <a:t>Public School Teachers</a:t>
            </a:r>
          </a:p>
          <a:p>
            <a:pPr marL="859536" marR="0" lvl="2" indent="-228600" algn="l" defTabSz="914400" rtl="0" eaLnBrk="1" fontAlgn="auto" latinLnBrk="0" hangingPunct="1">
              <a:lnSpc>
                <a:spcPct val="100000"/>
              </a:lnSpc>
              <a:spcBef>
                <a:spcPts val="350"/>
              </a:spcBef>
              <a:spcAft>
                <a:spcPts val="0"/>
              </a:spcAft>
              <a:buClr>
                <a:srgbClr val="0070C0"/>
              </a:buClr>
              <a:buSzPct val="100000"/>
              <a:buFont typeface="Wingdings 2"/>
              <a:buChar char=""/>
              <a:tabLst/>
              <a:defRPr/>
            </a:pPr>
            <a:r>
              <a:rPr kumimoji="0" lang="en-US" sz="2000" b="0" i="0" u="none" strike="noStrike" kern="1200" cap="none" spc="0" normalizeH="0" baseline="0" noProof="0" dirty="0">
                <a:ln>
                  <a:noFill/>
                </a:ln>
                <a:solidFill>
                  <a:prstClr val="black"/>
                </a:solidFill>
                <a:effectLst/>
                <a:uLnTx/>
                <a:uFillTx/>
                <a:latin typeface="Calibri Light" panose="020F0302020204030204"/>
                <a:ea typeface="+mn-ea"/>
                <a:cs typeface="Arial" panose="020B0604020202020204" pitchFamily="34" charset="0"/>
              </a:rPr>
              <a:t>Municipal Employees' Retirement System (the municipal retirement plan covering participating cities and towns)</a:t>
            </a:r>
          </a:p>
          <a:p>
            <a:pPr marL="859536" marR="0" lvl="2" indent="-228600" algn="l" defTabSz="914400" rtl="0" eaLnBrk="1" fontAlgn="auto" latinLnBrk="0" hangingPunct="1">
              <a:lnSpc>
                <a:spcPct val="100000"/>
              </a:lnSpc>
              <a:spcBef>
                <a:spcPts val="350"/>
              </a:spcBef>
              <a:spcAft>
                <a:spcPts val="0"/>
              </a:spcAft>
              <a:buClr>
                <a:srgbClr val="0070C0"/>
              </a:buClr>
              <a:buSzPct val="100000"/>
              <a:buFont typeface="Wingdings 2"/>
              <a:buChar char=""/>
              <a:tabLst/>
              <a:defRPr/>
            </a:pPr>
            <a:r>
              <a:rPr kumimoji="0" lang="en-US" sz="2000" b="0" i="0" u="none" strike="noStrike" kern="1200" cap="none" spc="0" normalizeH="0" baseline="0" noProof="0" dirty="0">
                <a:ln>
                  <a:noFill/>
                </a:ln>
                <a:solidFill>
                  <a:prstClr val="black"/>
                </a:solidFill>
                <a:effectLst/>
                <a:uLnTx/>
                <a:uFillTx/>
                <a:latin typeface="Calibri Light" panose="020F0302020204030204"/>
                <a:ea typeface="+mn-ea"/>
                <a:cs typeface="Arial" panose="020B0604020202020204" pitchFamily="34" charset="0"/>
              </a:rPr>
              <a:t>Municipal Police and Fire Departments</a:t>
            </a:r>
          </a:p>
          <a:p>
            <a:pPr marL="859536" marR="0" lvl="2" indent="-228600" algn="l" defTabSz="914400" rtl="0" eaLnBrk="1" fontAlgn="auto" latinLnBrk="0" hangingPunct="1">
              <a:lnSpc>
                <a:spcPct val="100000"/>
              </a:lnSpc>
              <a:spcBef>
                <a:spcPts val="350"/>
              </a:spcBef>
              <a:spcAft>
                <a:spcPts val="0"/>
              </a:spcAft>
              <a:buClr>
                <a:srgbClr val="0070C0"/>
              </a:buClr>
              <a:buSzPct val="100000"/>
              <a:buFont typeface="Wingdings 2"/>
              <a:buChar char=""/>
              <a:tabLst/>
              <a:defRPr/>
            </a:pPr>
            <a:r>
              <a:rPr kumimoji="0" lang="en-US" sz="2000" b="0" i="0" u="none" strike="noStrike" kern="1200" cap="none" spc="0" normalizeH="0" baseline="0" noProof="0" dirty="0">
                <a:ln>
                  <a:noFill/>
                </a:ln>
                <a:solidFill>
                  <a:prstClr val="black"/>
                </a:solidFill>
                <a:effectLst/>
                <a:uLnTx/>
                <a:uFillTx/>
                <a:latin typeface="Calibri Light" panose="020F0302020204030204"/>
                <a:ea typeface="+mn-ea"/>
                <a:cs typeface="Arial" panose="020B0604020202020204" pitchFamily="34" charset="0"/>
              </a:rPr>
              <a:t>Judicial Retirement Plan</a:t>
            </a:r>
          </a:p>
          <a:p>
            <a:pPr marL="859536" marR="0" lvl="2" indent="-228600" algn="l" defTabSz="914400" rtl="0" eaLnBrk="1" fontAlgn="auto" latinLnBrk="0" hangingPunct="1">
              <a:lnSpc>
                <a:spcPct val="100000"/>
              </a:lnSpc>
              <a:spcBef>
                <a:spcPts val="350"/>
              </a:spcBef>
              <a:spcAft>
                <a:spcPts val="0"/>
              </a:spcAft>
              <a:buClr>
                <a:srgbClr val="0070C0"/>
              </a:buClr>
              <a:buSzPct val="100000"/>
              <a:buFont typeface="Wingdings 2"/>
              <a:buChar char=""/>
              <a:tabLst/>
              <a:defRPr/>
            </a:pPr>
            <a:r>
              <a:rPr kumimoji="0" lang="en-US" sz="2000" b="0" i="0" u="none" strike="noStrike" kern="1200" cap="none" spc="0" normalizeH="0" baseline="0" noProof="0" dirty="0">
                <a:ln>
                  <a:noFill/>
                </a:ln>
                <a:solidFill>
                  <a:prstClr val="black"/>
                </a:solidFill>
                <a:effectLst/>
                <a:uLnTx/>
                <a:uFillTx/>
                <a:latin typeface="Calibri Light" panose="020F0302020204030204"/>
                <a:ea typeface="+mn-ea"/>
                <a:cs typeface="Arial" panose="020B0604020202020204" pitchFamily="34" charset="0"/>
              </a:rPr>
              <a:t>State Police Retirement Plan</a:t>
            </a:r>
            <a:endParaRPr kumimoji="0" lang="en-US" sz="2000" b="1" i="0" u="none" strike="noStrike" kern="1200" cap="none" spc="0" normalizeH="0" baseline="0" noProof="0" dirty="0">
              <a:ln>
                <a:noFill/>
              </a:ln>
              <a:solidFill>
                <a:prstClr val="black"/>
              </a:solidFill>
              <a:effectLst/>
              <a:uLnTx/>
              <a:uFillTx/>
              <a:latin typeface="Calibri Light" panose="020F0302020204030204"/>
              <a:ea typeface="+mn-ea"/>
              <a:cs typeface="Arial" panose="020B0604020202020204" pitchFamily="34" charset="0"/>
            </a:endParaRP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4339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xmlns=""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xmlns=""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xmlns=""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3FE4EEB8-1094-4230-9310-8A7D050A3085}"/>
              </a:ext>
            </a:extLst>
          </p:cNvPr>
          <p:cNvSpPr>
            <a:spLocks noGrp="1"/>
          </p:cNvSpPr>
          <p:nvPr>
            <p:ph type="title"/>
          </p:nvPr>
        </p:nvSpPr>
        <p:spPr>
          <a:xfrm>
            <a:off x="640079" y="2053641"/>
            <a:ext cx="3669161" cy="2760098"/>
          </a:xfrm>
        </p:spPr>
        <p:txBody>
          <a:bodyPr>
            <a:normAutofit/>
          </a:bodyPr>
          <a:lstStyle/>
          <a:p>
            <a:r>
              <a:rPr lang="en-US">
                <a:solidFill>
                  <a:srgbClr val="FFFFFF"/>
                </a:solidFill>
              </a:rPr>
              <a:t>Managing your account</a:t>
            </a:r>
          </a:p>
        </p:txBody>
      </p:sp>
      <p:sp>
        <p:nvSpPr>
          <p:cNvPr id="3" name="Content Placeholder 2">
            <a:extLst>
              <a:ext uri="{FF2B5EF4-FFF2-40B4-BE49-F238E27FC236}">
                <a16:creationId xmlns:a16="http://schemas.microsoft.com/office/drawing/2014/main" xmlns="" id="{0FA25EBA-1510-443B-BAF8-397331CCF1EE}"/>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The site allows you to:</a:t>
            </a:r>
          </a:p>
          <a:p>
            <a:pPr lvl="1"/>
            <a:r>
              <a:rPr lang="en-US" dirty="0">
                <a:solidFill>
                  <a:srgbClr val="000000"/>
                </a:solidFill>
              </a:rPr>
              <a:t>Update phone number and email address</a:t>
            </a:r>
          </a:p>
          <a:p>
            <a:pPr lvl="2"/>
            <a:r>
              <a:rPr lang="en-US" sz="2400" dirty="0">
                <a:solidFill>
                  <a:srgbClr val="000000"/>
                </a:solidFill>
              </a:rPr>
              <a:t>Remember that when you leave service we can’t contact you through your work information!</a:t>
            </a:r>
          </a:p>
          <a:p>
            <a:pPr lvl="1"/>
            <a:r>
              <a:rPr lang="en-US" dirty="0">
                <a:solidFill>
                  <a:srgbClr val="000000"/>
                </a:solidFill>
              </a:rPr>
              <a:t>Review your pension account information</a:t>
            </a:r>
          </a:p>
          <a:p>
            <a:pPr lvl="1"/>
            <a:r>
              <a:rPr lang="en-US" dirty="0">
                <a:solidFill>
                  <a:srgbClr val="000000"/>
                </a:solidFill>
              </a:rPr>
              <a:t>Access ERSRI forms (including beneficiary form for pension and death benefit!)</a:t>
            </a:r>
          </a:p>
          <a:p>
            <a:pPr lvl="1"/>
            <a:r>
              <a:rPr lang="en-US" dirty="0">
                <a:solidFill>
                  <a:srgbClr val="000000"/>
                </a:solidFill>
              </a:rPr>
              <a:t>Click on “TIAA” link to access your 401(a)!</a:t>
            </a:r>
          </a:p>
          <a:p>
            <a:pPr marL="0" indent="0">
              <a:buNone/>
            </a:pPr>
            <a:endParaRPr lang="en-US" sz="2400" dirty="0">
              <a:solidFill>
                <a:srgbClr val="000000"/>
              </a:solidFill>
            </a:endParaRPr>
          </a:p>
        </p:txBody>
      </p:sp>
    </p:spTree>
    <p:extLst>
      <p:ext uri="{BB962C8B-B14F-4D97-AF65-F5344CB8AC3E}">
        <p14:creationId xmlns:p14="http://schemas.microsoft.com/office/powerpoint/2010/main" val="276041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xmlns="" id="{84867EAF-AE1D-4322-9DE8-383AE3F7BCD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096" y="-4691"/>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xmlns="" id="{40676238-7F95-4EEB-836A-7D23927873AD}"/>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726057" y="3121701"/>
            <a:ext cx="3658053" cy="1786515"/>
          </a:xfrm>
        </p:spPr>
        <p:txBody>
          <a:bodyPr vert="horz" lIns="91440" tIns="45720" rIns="91440" bIns="45720" rtlCol="0" anchor="t">
            <a:normAutofit/>
          </a:bodyPr>
          <a:lstStyle/>
          <a:p>
            <a:r>
              <a:rPr lang="en-US" kern="1200">
                <a:solidFill>
                  <a:srgbClr val="FFFFFF"/>
                </a:solidFill>
                <a:latin typeface="+mj-lt"/>
                <a:ea typeface="+mj-ea"/>
                <a:cs typeface="+mj-cs"/>
              </a:rPr>
              <a:t>Pension Projection Tool</a:t>
            </a:r>
          </a:p>
        </p:txBody>
      </p:sp>
      <p:pic>
        <p:nvPicPr>
          <p:cNvPr id="17" name="Picture 16">
            <a:extLst>
              <a:ext uri="{FF2B5EF4-FFF2-40B4-BE49-F238E27FC236}">
                <a16:creationId xmlns:a16="http://schemas.microsoft.com/office/drawing/2014/main" xmlns="" id="{0501BF94-9138-441A-8732-9DE43BF0F8CB}"/>
              </a:ext>
            </a:extLst>
          </p:cNvPr>
          <p:cNvPicPr>
            <a:picLocks noChangeAspect="1"/>
          </p:cNvPicPr>
          <p:nvPr/>
        </p:nvPicPr>
        <p:blipFill>
          <a:blip r:embed="rId3"/>
          <a:stretch>
            <a:fillRect/>
          </a:stretch>
        </p:blipFill>
        <p:spPr>
          <a:xfrm>
            <a:off x="6379341" y="2126887"/>
            <a:ext cx="5017318" cy="2596462"/>
          </a:xfrm>
          <a:prstGeom prst="rect">
            <a:avLst/>
          </a:prstGeom>
          <a:ln w="9525">
            <a:noFill/>
          </a:ln>
        </p:spPr>
      </p:pic>
      <p:sp>
        <p:nvSpPr>
          <p:cNvPr id="3" name="Rectangle 2">
            <a:extLst>
              <a:ext uri="{FF2B5EF4-FFF2-40B4-BE49-F238E27FC236}">
                <a16:creationId xmlns:a16="http://schemas.microsoft.com/office/drawing/2014/main" xmlns="" id="{52261627-0FC5-4BCC-8E25-CDB78B752BEC}"/>
              </a:ext>
            </a:extLst>
          </p:cNvPr>
          <p:cNvSpPr/>
          <p:nvPr/>
        </p:nvSpPr>
        <p:spPr>
          <a:xfrm>
            <a:off x="5219700" y="934107"/>
            <a:ext cx="6096000" cy="1015663"/>
          </a:xfrm>
          <a:prstGeom prst="rect">
            <a:avLst/>
          </a:prstGeom>
        </p:spPr>
        <p:txBody>
          <a:bodyPr>
            <a:spAutoFit/>
          </a:bodyPr>
          <a:lstStyle/>
          <a:p>
            <a:pPr lvl="1"/>
            <a:r>
              <a:rPr lang="en-US" sz="2000" dirty="0">
                <a:solidFill>
                  <a:srgbClr val="000000"/>
                </a:solidFill>
              </a:rPr>
              <a:t>Access Pension Projection Tool to get retirement eligibility dates and </a:t>
            </a:r>
            <a:r>
              <a:rPr lang="en-US" sz="2000" u="sng" dirty="0">
                <a:solidFill>
                  <a:srgbClr val="000000"/>
                </a:solidFill>
              </a:rPr>
              <a:t>estimated</a:t>
            </a:r>
            <a:r>
              <a:rPr lang="en-US" sz="2000" dirty="0">
                <a:solidFill>
                  <a:srgbClr val="000000"/>
                </a:solidFill>
              </a:rPr>
              <a:t> income at retirement!* </a:t>
            </a:r>
          </a:p>
        </p:txBody>
      </p:sp>
      <p:sp>
        <p:nvSpPr>
          <p:cNvPr id="19" name="TextBox 18">
            <a:extLst>
              <a:ext uri="{FF2B5EF4-FFF2-40B4-BE49-F238E27FC236}">
                <a16:creationId xmlns:a16="http://schemas.microsoft.com/office/drawing/2014/main" xmlns="" id="{94DDD075-14DA-4125-A944-A167096924CB}"/>
              </a:ext>
            </a:extLst>
          </p:cNvPr>
          <p:cNvSpPr txBox="1"/>
          <p:nvPr/>
        </p:nvSpPr>
        <p:spPr>
          <a:xfrm>
            <a:off x="5513551" y="4908216"/>
            <a:ext cx="5952392" cy="738664"/>
          </a:xfrm>
          <a:prstGeom prst="rect">
            <a:avLst/>
          </a:prstGeom>
          <a:noFill/>
        </p:spPr>
        <p:txBody>
          <a:bodyPr wrap="square" rtlCol="0">
            <a:spAutoFit/>
          </a:bodyPr>
          <a:lstStyle/>
          <a:p>
            <a:r>
              <a:rPr lang="en-US" sz="1400" dirty="0"/>
              <a:t>*Please note – the figures within the Pension Projection Tool are estimated based on the data reported by your employer. Be sure to read and agree to the disclaimer.</a:t>
            </a:r>
          </a:p>
        </p:txBody>
      </p:sp>
    </p:spTree>
    <p:extLst>
      <p:ext uri="{BB962C8B-B14F-4D97-AF65-F5344CB8AC3E}">
        <p14:creationId xmlns:p14="http://schemas.microsoft.com/office/powerpoint/2010/main" val="30475278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a:normAutofit/>
          </a:bodyPr>
          <a:lstStyle/>
          <a:p>
            <a:r>
              <a:rPr lang="en-US" sz="4000" dirty="0">
                <a:solidFill>
                  <a:srgbClr val="FFFFFF"/>
                </a:solidFill>
              </a:rPr>
              <a:t>Other benefits through ERSRI</a:t>
            </a:r>
          </a:p>
        </p:txBody>
      </p:sp>
      <p:sp>
        <p:nvSpPr>
          <p:cNvPr id="7" name="Rectangle 6">
            <a:extLst>
              <a:ext uri="{FF2B5EF4-FFF2-40B4-BE49-F238E27FC236}">
                <a16:creationId xmlns:a16="http://schemas.microsoft.com/office/drawing/2014/main" xmlns="" id="{F43BF9D3-F070-4FCC-A2D3-2B4EBD4B1948}"/>
              </a:ext>
            </a:extLst>
          </p:cNvPr>
          <p:cNvSpPr/>
          <p:nvPr/>
        </p:nvSpPr>
        <p:spPr>
          <a:xfrm>
            <a:off x="5291092" y="717722"/>
            <a:ext cx="6729274" cy="5754396"/>
          </a:xfrm>
          <a:prstGeom prst="rect">
            <a:avLst/>
          </a:prstGeom>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300" b="1" i="0" u="sng" strike="noStrike" kern="1200" cap="none" spc="0" normalizeH="0" baseline="0" noProof="0" dirty="0">
                <a:ln>
                  <a:noFill/>
                </a:ln>
                <a:solidFill>
                  <a:srgbClr val="000000"/>
                </a:solidFill>
                <a:effectLst/>
                <a:uLnTx/>
                <a:uFillTx/>
                <a:latin typeface="Calibri" panose="020F0502020204030204"/>
                <a:ea typeface="+mn-ea"/>
                <a:cs typeface="+mn-cs"/>
              </a:rPr>
              <a:t>Disability Benefits</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For those who qualify and are approved by the ERSRI Board, a member can collect a pension based on a permanent disability or illness </a:t>
            </a:r>
            <a:r>
              <a:rPr kumimoji="0" lang="en-US" sz="2000" b="0" i="0" u="sng" strike="noStrike" kern="1200" cap="none" spc="0" normalizeH="0" baseline="0" noProof="0" dirty="0">
                <a:ln>
                  <a:noFill/>
                </a:ln>
                <a:solidFill>
                  <a:srgbClr val="000000"/>
                </a:solidFill>
                <a:effectLst/>
                <a:uLnTx/>
                <a:uFillTx/>
                <a:latin typeface="Calibri" panose="020F0502020204030204"/>
                <a:ea typeface="+mn-ea"/>
                <a:cs typeface="+mn-cs"/>
              </a:rPr>
              <a:t>if they apply for disability before they terminate employment</a:t>
            </a:r>
          </a:p>
          <a:p>
            <a:pPr marL="1143000" marR="0" lvl="2"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000000"/>
                </a:solidFill>
                <a:effectLst/>
                <a:uLnTx/>
                <a:uFillTx/>
                <a:latin typeface="Calibri" panose="020F0502020204030204"/>
                <a:ea typeface="+mn-ea"/>
                <a:cs typeface="+mn-cs"/>
              </a:rPr>
              <a:t>Ordinary</a:t>
            </a: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 – injury/illness not based on work within ERSRI-covered employment service</a:t>
            </a:r>
          </a:p>
          <a:p>
            <a:pPr marL="1600200" marR="0" lvl="3"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Must be vested with 5 YOS to qualify</a:t>
            </a:r>
          </a:p>
          <a:p>
            <a:pPr marL="1143000" marR="0" lvl="2"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srgbClr val="000000"/>
                </a:solidFill>
                <a:effectLst/>
                <a:uLnTx/>
                <a:uFillTx/>
                <a:latin typeface="Calibri" panose="020F0502020204030204"/>
                <a:ea typeface="+mn-ea"/>
                <a:cs typeface="+mn-cs"/>
              </a:rPr>
              <a:t>Accidental</a:t>
            </a: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 – injury occurred at work or is attributed to work circumstances within ERSRI-covered employment service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300" b="1" i="0" u="sng" strike="noStrike" kern="1200" cap="none" spc="0" normalizeH="0" baseline="0" noProof="0" dirty="0">
                <a:ln>
                  <a:noFill/>
                </a:ln>
                <a:solidFill>
                  <a:srgbClr val="000000"/>
                </a:solidFill>
                <a:effectLst/>
                <a:uLnTx/>
                <a:uFillTx/>
                <a:latin typeface="Calibri" panose="020F0502020204030204"/>
                <a:ea typeface="+mn-ea"/>
                <a:cs typeface="+mn-cs"/>
              </a:rPr>
              <a:t>Survivor Benefits</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Your pension could continue for a survivor if you choose that option upon retirement</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If you die after vesting in the system but before you begin collecting a pension, a designated beneficiary could receive a pension or a refund of your contributions</a:t>
            </a:r>
          </a:p>
        </p:txBody>
      </p:sp>
    </p:spTree>
    <p:extLst>
      <p:ext uri="{BB962C8B-B14F-4D97-AF65-F5344CB8AC3E}">
        <p14:creationId xmlns:p14="http://schemas.microsoft.com/office/powerpoint/2010/main" val="243836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xmlns=""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p:spPr>
        <p:txBody>
          <a:bodyPr>
            <a:normAutofit/>
          </a:bodyPr>
          <a:lstStyle/>
          <a:p>
            <a:r>
              <a:rPr lang="en-US" dirty="0">
                <a:solidFill>
                  <a:srgbClr val="FFFFFF"/>
                </a:solidFill>
              </a:rPr>
              <a:t>Death Benefits</a:t>
            </a:r>
          </a:p>
        </p:txBody>
      </p:sp>
      <p:sp>
        <p:nvSpPr>
          <p:cNvPr id="9" name="Content Placeholder 1">
            <a:extLst>
              <a:ext uri="{FF2B5EF4-FFF2-40B4-BE49-F238E27FC236}">
                <a16:creationId xmlns:a16="http://schemas.microsoft.com/office/drawing/2014/main" xmlns="" id="{7EE06D5C-C938-4FB0-8E60-25766A49DD86}"/>
              </a:ext>
            </a:extLst>
          </p:cNvPr>
          <p:cNvSpPr>
            <a:spLocks noGrp="1"/>
          </p:cNvSpPr>
          <p:nvPr>
            <p:ph idx="1"/>
          </p:nvPr>
        </p:nvSpPr>
        <p:spPr>
          <a:xfrm>
            <a:off x="5595456" y="500514"/>
            <a:ext cx="6266577" cy="4545311"/>
          </a:xfrm>
        </p:spPr>
        <p:txBody>
          <a:bodyPr>
            <a:normAutofit fontScale="92500" lnSpcReduction="20000"/>
          </a:bodyPr>
          <a:lstStyle/>
          <a:p>
            <a:pPr marL="0" indent="0">
              <a:buNone/>
            </a:pPr>
            <a:r>
              <a:rPr lang="en-US" sz="2600" b="1" dirty="0"/>
              <a:t>What benefits are your survivors entitled to?</a:t>
            </a:r>
          </a:p>
          <a:p>
            <a:endParaRPr lang="en-US" sz="2400" dirty="0"/>
          </a:p>
          <a:p>
            <a:r>
              <a:rPr lang="en-US" sz="2400" dirty="0"/>
              <a:t>A member’s designated beneficiary is eligible to receive a one-time death benefit payment regardless of retirement option selected.</a:t>
            </a:r>
          </a:p>
          <a:p>
            <a:pPr marL="109728" indent="0">
              <a:buNone/>
            </a:pPr>
            <a:endParaRPr lang="en-US" sz="1300" dirty="0"/>
          </a:p>
          <a:p>
            <a:r>
              <a:rPr lang="en-US" sz="2400" dirty="0"/>
              <a:t>Benefit is $800 per year of completed service, up to a maximum benefit of $16,000 with 20 years of service.</a:t>
            </a:r>
          </a:p>
          <a:p>
            <a:pPr marL="109728" indent="0">
              <a:buNone/>
            </a:pPr>
            <a:endParaRPr lang="en-US" sz="1300" dirty="0"/>
          </a:p>
          <a:p>
            <a:r>
              <a:rPr lang="en-US" sz="2400" dirty="0"/>
              <a:t>Benefit reduces 25% each year of retirement to a minimum death benefit of $4,000.</a:t>
            </a:r>
          </a:p>
          <a:p>
            <a:pPr marL="0" indent="0">
              <a:buNone/>
            </a:pPr>
            <a:endParaRPr lang="en-US" sz="1300" dirty="0"/>
          </a:p>
          <a:p>
            <a:r>
              <a:rPr lang="en-US" sz="2400" dirty="0"/>
              <a:t>If you leave service but do not immediately collect a pension, you waive this benefit</a:t>
            </a:r>
          </a:p>
        </p:txBody>
      </p:sp>
      <p:sp>
        <p:nvSpPr>
          <p:cNvPr id="11" name="TextBox 10">
            <a:extLst>
              <a:ext uri="{FF2B5EF4-FFF2-40B4-BE49-F238E27FC236}">
                <a16:creationId xmlns:a16="http://schemas.microsoft.com/office/drawing/2014/main" xmlns="" id="{A23EFB29-E70F-48DD-9D14-AEBB61C21E9C}"/>
              </a:ext>
            </a:extLst>
          </p:cNvPr>
          <p:cNvSpPr txBox="1"/>
          <p:nvPr/>
        </p:nvSpPr>
        <p:spPr>
          <a:xfrm>
            <a:off x="5773569" y="5778933"/>
            <a:ext cx="5910349" cy="830997"/>
          </a:xfrm>
          <a:prstGeom prst="rect">
            <a:avLst/>
          </a:prstGeom>
          <a:noFill/>
          <a:ln>
            <a:solidFill>
              <a:schemeClr val="accent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5B9BD5"/>
                </a:solidFill>
                <a:effectLst/>
                <a:uLnTx/>
                <a:uFillTx/>
                <a:latin typeface="Calibri" panose="020F0502020204030204"/>
                <a:ea typeface="+mn-ea"/>
                <a:cs typeface="+mn-cs"/>
              </a:rPr>
              <a:t>Please be sure to keep your </a:t>
            </a:r>
            <a:r>
              <a:rPr kumimoji="0" lang="en-US" sz="2400" b="1" i="0" u="none" strike="noStrike" kern="1200" cap="none" spc="0" normalizeH="0" baseline="0" noProof="0" dirty="0">
                <a:ln>
                  <a:noFill/>
                </a:ln>
                <a:solidFill>
                  <a:srgbClr val="5B9BD5"/>
                </a:solidFill>
                <a:effectLst/>
                <a:uLnTx/>
                <a:uFillTx/>
                <a:latin typeface="Calibri" panose="020F0502020204030204"/>
                <a:ea typeface="+mn-ea"/>
                <a:cs typeface="+mn-cs"/>
                <a:hlinkClick r:id="rId3"/>
              </a:rPr>
              <a:t>beneficiary</a:t>
            </a:r>
            <a:r>
              <a:rPr kumimoji="0" lang="en-US" sz="2400" b="1" i="0" u="none" strike="noStrike" kern="1200" cap="none" spc="0" normalizeH="0" baseline="0" noProof="0" dirty="0">
                <a:ln>
                  <a:noFill/>
                </a:ln>
                <a:solidFill>
                  <a:srgbClr val="5B9BD5"/>
                </a:solidFill>
                <a:effectLst/>
                <a:uLnTx/>
                <a:uFillTx/>
                <a:latin typeface="Calibri" panose="020F0502020204030204"/>
                <a:ea typeface="+mn-ea"/>
                <a:cs typeface="+mn-cs"/>
              </a:rPr>
              <a:t> information up to date with ERSRI. </a:t>
            </a:r>
          </a:p>
        </p:txBody>
      </p:sp>
    </p:spTree>
    <p:extLst>
      <p:ext uri="{BB962C8B-B14F-4D97-AF65-F5344CB8AC3E}">
        <p14:creationId xmlns:p14="http://schemas.microsoft.com/office/powerpoint/2010/main" val="7656809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xmlns="" id="{84867EAF-AE1D-4322-9DE8-383AE3F7BCD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096" y="-4691"/>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xmlns="" id="{40676238-7F95-4EEB-836A-7D23927873AD}"/>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726057" y="2075564"/>
            <a:ext cx="3658053" cy="1786515"/>
          </a:xfrm>
        </p:spPr>
        <p:txBody>
          <a:bodyPr vert="horz" lIns="91440" tIns="45720" rIns="91440" bIns="45720" rtlCol="0" anchor="t">
            <a:normAutofit fontScale="90000"/>
          </a:bodyPr>
          <a:lstStyle/>
          <a:p>
            <a:r>
              <a:rPr lang="en-US" kern="1200" dirty="0">
                <a:solidFill>
                  <a:schemeClr val="bg1"/>
                </a:solidFill>
                <a:latin typeface="+mj-lt"/>
                <a:ea typeface="+mj-ea"/>
                <a:cs typeface="+mj-cs"/>
                <a:hlinkClick r:id="rId3">
                  <a:extLst>
                    <a:ext uri="{A12FA001-AC4F-418D-AE19-62706E023703}">
                      <ahyp:hlinkClr xmlns="" xmlns:ahyp="http://schemas.microsoft.com/office/drawing/2018/hyperlinkcolor" val="tx"/>
                    </a:ext>
                  </a:extLst>
                </a:hlinkClick>
              </a:rPr>
              <a:t>Teachers Survivors’ Benefits</a:t>
            </a:r>
            <a:r>
              <a:rPr lang="en-US" kern="1200" dirty="0">
                <a:solidFill>
                  <a:schemeClr val="bg1"/>
                </a:solidFill>
                <a:latin typeface="+mj-lt"/>
                <a:ea typeface="+mj-ea"/>
                <a:cs typeface="+mj-cs"/>
              </a:rPr>
              <a:t/>
            </a:r>
            <a:br>
              <a:rPr lang="en-US" kern="1200" dirty="0">
                <a:solidFill>
                  <a:schemeClr val="bg1"/>
                </a:solidFill>
                <a:latin typeface="+mj-lt"/>
                <a:ea typeface="+mj-ea"/>
                <a:cs typeface="+mj-cs"/>
              </a:rPr>
            </a:br>
            <a:r>
              <a:rPr lang="en-US" sz="4000" kern="1200" dirty="0">
                <a:solidFill>
                  <a:schemeClr val="bg1"/>
                </a:solidFill>
                <a:latin typeface="+mj-lt"/>
                <a:ea typeface="+mj-ea"/>
                <a:cs typeface="+mj-cs"/>
              </a:rPr>
              <a:t/>
            </a:r>
            <a:br>
              <a:rPr lang="en-US" sz="4000" kern="1200" dirty="0">
                <a:solidFill>
                  <a:schemeClr val="bg1"/>
                </a:solidFill>
                <a:latin typeface="+mj-lt"/>
                <a:ea typeface="+mj-ea"/>
                <a:cs typeface="+mj-cs"/>
              </a:rPr>
            </a:br>
            <a:r>
              <a:rPr lang="en-US" sz="3100" i="1" kern="1200" dirty="0">
                <a:solidFill>
                  <a:schemeClr val="bg1"/>
                </a:solidFill>
                <a:latin typeface="+mj-lt"/>
                <a:ea typeface="+mj-ea"/>
                <a:cs typeface="+mj-cs"/>
              </a:rPr>
              <a:t>Only for teachers who </a:t>
            </a:r>
            <a:r>
              <a:rPr lang="en-US" sz="3100" i="1" u="sng" kern="1200" dirty="0">
                <a:solidFill>
                  <a:schemeClr val="bg1"/>
                </a:solidFill>
                <a:latin typeface="+mj-lt"/>
                <a:ea typeface="+mj-ea"/>
                <a:cs typeface="+mj-cs"/>
              </a:rPr>
              <a:t>do not </a:t>
            </a:r>
            <a:r>
              <a:rPr lang="en-US" sz="3100" i="1" kern="1200" dirty="0">
                <a:solidFill>
                  <a:schemeClr val="bg1"/>
                </a:solidFill>
                <a:latin typeface="+mj-lt"/>
                <a:ea typeface="+mj-ea"/>
                <a:cs typeface="+mj-cs"/>
              </a:rPr>
              <a:t>pay into Social Security</a:t>
            </a:r>
            <a:endParaRPr lang="en-US" i="1" kern="1200" dirty="0">
              <a:solidFill>
                <a:schemeClr val="bg1"/>
              </a:solidFill>
              <a:latin typeface="+mj-lt"/>
              <a:ea typeface="+mj-ea"/>
              <a:cs typeface="+mj-cs"/>
            </a:endParaRPr>
          </a:p>
        </p:txBody>
      </p:sp>
      <p:sp>
        <p:nvSpPr>
          <p:cNvPr id="8" name="Content Placeholder 1">
            <a:extLst>
              <a:ext uri="{FF2B5EF4-FFF2-40B4-BE49-F238E27FC236}">
                <a16:creationId xmlns:a16="http://schemas.microsoft.com/office/drawing/2014/main" xmlns="" id="{D4BCD3D8-CC2A-41E9-954E-7E6AD7B04550}"/>
              </a:ext>
            </a:extLst>
          </p:cNvPr>
          <p:cNvSpPr txBox="1">
            <a:spLocks/>
          </p:cNvSpPr>
          <p:nvPr/>
        </p:nvSpPr>
        <p:spPr>
          <a:xfrm>
            <a:off x="5104071" y="768485"/>
            <a:ext cx="7100788" cy="5459453"/>
          </a:xfrm>
          <a:prstGeom prst="rect">
            <a:avLst/>
          </a:prstGeom>
        </p:spPr>
        <p:txBody>
          <a:bodyPr vert="horz" lIns="91440" tIns="45720" rIns="91440" bIns="45720" rtlCol="0" anchor="ctr">
            <a:norm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0"/>
              </a:spcAft>
              <a:buClr>
                <a:srgbClr val="5B9BD5"/>
              </a:buClr>
              <a:buSzPct val="100000"/>
              <a:buFont typeface="Wingdings 2" pitchFamily="18" charset="2"/>
              <a:buNone/>
              <a:tabLst/>
              <a:defRPr/>
            </a:pPr>
            <a:r>
              <a:rPr kumimoji="0" lang="en-US" sz="2000" b="1" i="0"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rPr>
              <a:t>What are Teachers Survivors’ Benefits (TSB)?</a:t>
            </a:r>
          </a:p>
          <a:p>
            <a:pPr marL="685800" marR="0" lvl="1" indent="-182880" algn="l" defTabSz="914400" rtl="0" eaLnBrk="1" fontAlgn="auto" latinLnBrk="0" hangingPunct="1">
              <a:lnSpc>
                <a:spcPct val="90000"/>
              </a:lnSpc>
              <a:spcBef>
                <a:spcPts val="250"/>
              </a:spcBef>
              <a:spcAft>
                <a:spcPts val="250"/>
              </a:spcAft>
              <a:buClr>
                <a:srgbClr val="5B9BD5"/>
              </a:buClr>
              <a:buSzPct val="100000"/>
              <a:buFont typeface="Wingdings 2" pitchFamily="18" charset="2"/>
              <a:buChar char=""/>
              <a:tabLst/>
              <a:defRPr/>
            </a:pPr>
            <a:r>
              <a:rPr kumimoji="0" lang="en-US" sz="1800" b="0" i="0"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rPr>
              <a:t>TSB provides a lifetime monthly benefit to qualified survivors upon the death of the member.</a:t>
            </a:r>
          </a:p>
          <a:p>
            <a:pPr marL="0" marR="0" lvl="0" indent="0" algn="l" defTabSz="914400" rtl="0" eaLnBrk="1" fontAlgn="auto" latinLnBrk="0" hangingPunct="1">
              <a:lnSpc>
                <a:spcPct val="90000"/>
              </a:lnSpc>
              <a:spcBef>
                <a:spcPts val="1200"/>
              </a:spcBef>
              <a:spcAft>
                <a:spcPts val="0"/>
              </a:spcAft>
              <a:buClr>
                <a:srgbClr val="5B9BD5"/>
              </a:buClr>
              <a:buSzPct val="100000"/>
              <a:buFont typeface="Wingdings 2" pitchFamily="18" charset="2"/>
              <a:buNone/>
              <a:tabLst/>
              <a:defRPr/>
            </a:pPr>
            <a:r>
              <a:rPr kumimoji="0" lang="en-US" sz="2000" b="1" i="0"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rPr>
              <a:t>Which School Districts Participate in TSB?</a:t>
            </a:r>
          </a:p>
          <a:p>
            <a:pPr marL="685800" marR="0" lvl="1" indent="-182880" algn="l" defTabSz="914400" rtl="0" eaLnBrk="1" fontAlgn="auto" latinLnBrk="0" hangingPunct="1">
              <a:lnSpc>
                <a:spcPct val="90000"/>
              </a:lnSpc>
              <a:spcBef>
                <a:spcPts val="250"/>
              </a:spcBef>
              <a:spcAft>
                <a:spcPts val="250"/>
              </a:spcAft>
              <a:buClr>
                <a:srgbClr val="5B9BD5"/>
              </a:buClr>
              <a:buSzPct val="100000"/>
              <a:buFont typeface="Wingdings 2" pitchFamily="18" charset="2"/>
              <a:buChar char=""/>
              <a:tabLst/>
              <a:defRPr/>
            </a:pPr>
            <a:r>
              <a:rPr kumimoji="0" lang="en-US" sz="1800" i="1"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rPr>
              <a:t>School districts that do not participate in Social Security offer TSB</a:t>
            </a:r>
            <a:r>
              <a:rPr kumimoji="0" lang="en-US" sz="1800" b="0" i="0"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rPr>
              <a:t>.</a:t>
            </a:r>
          </a:p>
          <a:p>
            <a:pPr marL="685800" marR="0" lvl="1" indent="-182880" algn="l" defTabSz="914400" rtl="0" eaLnBrk="1" fontAlgn="auto" latinLnBrk="0" hangingPunct="1">
              <a:lnSpc>
                <a:spcPct val="90000"/>
              </a:lnSpc>
              <a:spcBef>
                <a:spcPts val="250"/>
              </a:spcBef>
              <a:spcAft>
                <a:spcPts val="250"/>
              </a:spcAft>
              <a:buClr>
                <a:srgbClr val="5B9BD5"/>
              </a:buClr>
              <a:buSzPct val="100000"/>
              <a:buFont typeface="Wingdings 2" pitchFamily="18" charset="2"/>
              <a:buChar char=""/>
              <a:tabLst/>
              <a:defRPr/>
            </a:pPr>
            <a:r>
              <a:rPr kumimoji="0" lang="en-US" sz="1800" b="0" i="0"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rPr>
              <a:t>Barrington, Bristol-Warren, Burrillville, Central Falls, Coventry, Cranston, Cumberland, East Greenwich, East Providence, Foster, </a:t>
            </a:r>
            <a:r>
              <a:rPr kumimoji="0" lang="en-US" sz="1800" b="0" i="0" u="none" strike="noStrike" kern="1200" cap="none" spc="0" normalizeH="0" baseline="0" noProof="0" dirty="0" err="1">
                <a:ln>
                  <a:noFill/>
                </a:ln>
                <a:solidFill>
                  <a:sysClr val="windowText" lastClr="000000">
                    <a:lumMod val="65000"/>
                    <a:lumOff val="35000"/>
                  </a:sysClr>
                </a:solidFill>
                <a:effectLst/>
                <a:uLnTx/>
                <a:uFillTx/>
                <a:latin typeface="Corbel" panose="020B0503020204020204"/>
                <a:ea typeface="+mn-ea"/>
                <a:cs typeface="+mn-cs"/>
              </a:rPr>
              <a:t>Glocester</a:t>
            </a:r>
            <a:r>
              <a:rPr kumimoji="0" lang="en-US" sz="1800" b="0" i="0"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rPr>
              <a:t>, Johnston, Lincoln, Little Compton, Middletown, Newport, North Smithfield, Portsmouth, Scituate, Smithfield, Tiverton, and Westerly.  </a:t>
            </a:r>
          </a:p>
          <a:p>
            <a:pPr marL="0" marR="0" lvl="0" indent="0" algn="l" defTabSz="914400" rtl="0" eaLnBrk="1" fontAlgn="auto" latinLnBrk="0" hangingPunct="1">
              <a:lnSpc>
                <a:spcPct val="90000"/>
              </a:lnSpc>
              <a:spcBef>
                <a:spcPts val="1200"/>
              </a:spcBef>
              <a:spcAft>
                <a:spcPts val="0"/>
              </a:spcAft>
              <a:buClr>
                <a:srgbClr val="5B9BD5"/>
              </a:buClr>
              <a:buSzPct val="100000"/>
              <a:buFont typeface="Wingdings 2" pitchFamily="18" charset="2"/>
              <a:buNone/>
              <a:tabLst/>
              <a:defRPr/>
            </a:pPr>
            <a:r>
              <a:rPr kumimoji="0" lang="en-US" sz="2000" b="1" i="0"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rPr>
              <a:t>How Much do You Contribute to TSB?</a:t>
            </a:r>
          </a:p>
          <a:p>
            <a:pPr marL="685800" marR="0" lvl="1" indent="-182880" algn="l" defTabSz="914400" rtl="0" eaLnBrk="1" fontAlgn="auto" latinLnBrk="0" hangingPunct="1">
              <a:lnSpc>
                <a:spcPct val="90000"/>
              </a:lnSpc>
              <a:spcBef>
                <a:spcPts val="250"/>
              </a:spcBef>
              <a:spcAft>
                <a:spcPts val="250"/>
              </a:spcAft>
              <a:buClr>
                <a:srgbClr val="5B9BD5"/>
              </a:buClr>
              <a:buSzPct val="100000"/>
              <a:buFont typeface="Wingdings 2" pitchFamily="18" charset="2"/>
              <a:buChar char=""/>
              <a:tabLst/>
              <a:defRPr/>
            </a:pPr>
            <a:r>
              <a:rPr kumimoji="0" lang="en-US" sz="1800" b="0" i="0"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rPr>
              <a:t>Teacher Contributions = $115.00 per year (or 1% of salary if less than $115.00).</a:t>
            </a:r>
          </a:p>
          <a:p>
            <a:pPr marL="0" marR="0" lvl="0" indent="0" algn="l" defTabSz="914400" rtl="0" eaLnBrk="1" fontAlgn="auto" latinLnBrk="0" hangingPunct="1">
              <a:lnSpc>
                <a:spcPct val="90000"/>
              </a:lnSpc>
              <a:spcBef>
                <a:spcPts val="1200"/>
              </a:spcBef>
              <a:spcAft>
                <a:spcPts val="0"/>
              </a:spcAft>
              <a:buClr>
                <a:srgbClr val="5B9BD5"/>
              </a:buClr>
              <a:buSzTx/>
              <a:buFont typeface="Wingdings 2" pitchFamily="18" charset="2"/>
              <a:buNone/>
              <a:tabLst/>
              <a:defRPr/>
            </a:pPr>
            <a:r>
              <a:rPr kumimoji="0" lang="en-US" sz="2000" b="1" i="0"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rPr>
              <a:t>How Long until You Vest in TSB?</a:t>
            </a:r>
          </a:p>
          <a:p>
            <a:pPr marL="685800" marR="0" lvl="1" indent="-182880" algn="l" defTabSz="914400" rtl="0" eaLnBrk="1" fontAlgn="auto" latinLnBrk="0" hangingPunct="1">
              <a:lnSpc>
                <a:spcPct val="90000"/>
              </a:lnSpc>
              <a:spcBef>
                <a:spcPts val="250"/>
              </a:spcBef>
              <a:spcAft>
                <a:spcPts val="250"/>
              </a:spcAft>
              <a:buClr>
                <a:srgbClr val="5B9BD5"/>
              </a:buClr>
              <a:buSzTx/>
              <a:buFont typeface="Wingdings 2" pitchFamily="18" charset="2"/>
              <a:buChar char=""/>
              <a:tabLst/>
              <a:defRPr/>
            </a:pPr>
            <a:r>
              <a:rPr kumimoji="0" lang="en-US" sz="1800" b="0" i="0"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rPr>
              <a:t>Teachers must make TSB contributions for 6 consecutive calendar months prior to his or her death or retirement in order to qualify for a TSB benefit.</a:t>
            </a:r>
            <a:endParaRPr kumimoji="0" lang="en-US" sz="1800" b="1" i="0" u="none" strike="noStrike" kern="1200" cap="none" spc="0" normalizeH="0" baseline="0" noProof="0" dirty="0">
              <a:ln>
                <a:noFill/>
              </a:ln>
              <a:solidFill>
                <a:sysClr val="windowText" lastClr="000000">
                  <a:lumMod val="65000"/>
                  <a:lumOff val="35000"/>
                </a:sysClr>
              </a:solidFill>
              <a:effectLst/>
              <a:uLnTx/>
              <a:uFillTx/>
              <a:latin typeface="Corbel" panose="020B0503020204020204"/>
              <a:ea typeface="+mn-ea"/>
              <a:cs typeface="+mn-cs"/>
            </a:endParaRPr>
          </a:p>
        </p:txBody>
      </p:sp>
    </p:spTree>
    <p:extLst>
      <p:ext uri="{BB962C8B-B14F-4D97-AF65-F5344CB8AC3E}">
        <p14:creationId xmlns:p14="http://schemas.microsoft.com/office/powerpoint/2010/main" val="30273030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4" name="Rectangle 143">
            <a:extLst>
              <a:ext uri="{FF2B5EF4-FFF2-40B4-BE49-F238E27FC236}">
                <a16:creationId xmlns:a16="http://schemas.microsoft.com/office/drawing/2014/main" xmlns="" id="{35555856-9970-4BC3-9AA9-6A917F53AFB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6" name="Picture 145">
            <a:extLst>
              <a:ext uri="{FF2B5EF4-FFF2-40B4-BE49-F238E27FC236}">
                <a16:creationId xmlns:a16="http://schemas.microsoft.com/office/drawing/2014/main" xmlns="" id="{7F487851-BFAF-46D8-A1ED-50CAD6E46F59}"/>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Title 1">
            <a:extLst>
              <a:ext uri="{FF2B5EF4-FFF2-40B4-BE49-F238E27FC236}">
                <a16:creationId xmlns:a16="http://schemas.microsoft.com/office/drawing/2014/main" xmlns="" id="{0B189156-491B-4E8E-A1C8-58E4375796DC}"/>
              </a:ext>
            </a:extLst>
          </p:cNvPr>
          <p:cNvSpPr>
            <a:spLocks noGrp="1"/>
          </p:cNvSpPr>
          <p:nvPr>
            <p:ph type="title"/>
          </p:nvPr>
        </p:nvSpPr>
        <p:spPr>
          <a:xfrm>
            <a:off x="804484" y="4267832"/>
            <a:ext cx="4805996" cy="1297115"/>
          </a:xfrm>
        </p:spPr>
        <p:txBody>
          <a:bodyPr vert="horz" lIns="91440" tIns="45720" rIns="91440" bIns="45720" rtlCol="0" anchor="t">
            <a:normAutofit/>
          </a:bodyPr>
          <a:lstStyle/>
          <a:p>
            <a:r>
              <a:rPr lang="en-US" sz="4100" kern="1200" dirty="0">
                <a:solidFill>
                  <a:srgbClr val="000000"/>
                </a:solidFill>
                <a:latin typeface="+mj-lt"/>
                <a:ea typeface="+mj-ea"/>
                <a:cs typeface="+mj-cs"/>
              </a:rPr>
              <a:t>401(a)  Plan – Defined Contribution Plan </a:t>
            </a:r>
          </a:p>
        </p:txBody>
      </p:sp>
      <p:sp>
        <p:nvSpPr>
          <p:cNvPr id="148" name="Freeform 50">
            <a:extLst>
              <a:ext uri="{FF2B5EF4-FFF2-40B4-BE49-F238E27FC236}">
                <a16:creationId xmlns:a16="http://schemas.microsoft.com/office/drawing/2014/main" xmlns="" id="{13722DD7-BA73-4776-93A3-94491FEF726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076" name="Picture 4" descr="TIAA">
            <a:extLst>
              <a:ext uri="{FF2B5EF4-FFF2-40B4-BE49-F238E27FC236}">
                <a16:creationId xmlns:a16="http://schemas.microsoft.com/office/drawing/2014/main" xmlns="" id="{C4C4FD3B-0E43-4625-BC3A-4F0D3B2BF78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9770" y="3182101"/>
            <a:ext cx="4141760" cy="1408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33638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9">
            <a:extLst>
              <a:ext uri="{FF2B5EF4-FFF2-40B4-BE49-F238E27FC236}">
                <a16:creationId xmlns:a16="http://schemas.microsoft.com/office/drawing/2014/main" xmlns=""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Picture 11">
            <a:extLst>
              <a:ext uri="{FF2B5EF4-FFF2-40B4-BE49-F238E27FC236}">
                <a16:creationId xmlns:a16="http://schemas.microsoft.com/office/drawing/2014/main" xmlns=""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p:spPr>
        <p:txBody>
          <a:bodyPr>
            <a:normAutofit/>
          </a:bodyPr>
          <a:lstStyle/>
          <a:p>
            <a:r>
              <a:rPr lang="en-US" dirty="0">
                <a:solidFill>
                  <a:srgbClr val="FFFFFF"/>
                </a:solidFill>
              </a:rPr>
              <a:t>What is a </a:t>
            </a:r>
            <a:r>
              <a:rPr lang="en-US" b="1" dirty="0">
                <a:solidFill>
                  <a:srgbClr val="FFFFFF"/>
                </a:solidFill>
              </a:rPr>
              <a:t>defined contribution </a:t>
            </a:r>
            <a:r>
              <a:rPr lang="en-US" dirty="0">
                <a:solidFill>
                  <a:srgbClr val="FFFFFF"/>
                </a:solidFill>
              </a:rPr>
              <a:t>(401a) plan? </a:t>
            </a:r>
          </a:p>
        </p:txBody>
      </p:sp>
      <p:grpSp>
        <p:nvGrpSpPr>
          <p:cNvPr id="13" name="Group 12">
            <a:extLst>
              <a:ext uri="{FF2B5EF4-FFF2-40B4-BE49-F238E27FC236}">
                <a16:creationId xmlns:a16="http://schemas.microsoft.com/office/drawing/2014/main" xmlns="" id="{7E937A9F-D20B-45BC-9291-9F1718D03D5E}"/>
              </a:ext>
            </a:extLst>
          </p:cNvPr>
          <p:cNvGrpSpPr/>
          <p:nvPr/>
        </p:nvGrpSpPr>
        <p:grpSpPr>
          <a:xfrm>
            <a:off x="6082111" y="913860"/>
            <a:ext cx="5971456" cy="960703"/>
            <a:chOff x="0" y="243705"/>
            <a:chExt cx="8730996" cy="960703"/>
          </a:xfrm>
        </p:grpSpPr>
        <p:sp>
          <p:nvSpPr>
            <p:cNvPr id="28" name="Rectangle: Rounded Corners 27">
              <a:extLst>
                <a:ext uri="{FF2B5EF4-FFF2-40B4-BE49-F238E27FC236}">
                  <a16:creationId xmlns:a16="http://schemas.microsoft.com/office/drawing/2014/main" xmlns="" id="{42FD338D-0285-4522-BB16-C02EB8B74F27}"/>
                </a:ext>
              </a:extLst>
            </p:cNvPr>
            <p:cNvSpPr/>
            <p:nvPr/>
          </p:nvSpPr>
          <p:spPr>
            <a:xfrm>
              <a:off x="0" y="243705"/>
              <a:ext cx="8730996" cy="960703"/>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29" name="Rectangle: Rounded Corners 4">
              <a:extLst>
                <a:ext uri="{FF2B5EF4-FFF2-40B4-BE49-F238E27FC236}">
                  <a16:creationId xmlns:a16="http://schemas.microsoft.com/office/drawing/2014/main" xmlns="" id="{52ED9ACA-3062-4FB1-A1BC-C7498DDE8AB5}"/>
                </a:ext>
              </a:extLst>
            </p:cNvPr>
            <p:cNvSpPr txBox="1"/>
            <p:nvPr/>
          </p:nvSpPr>
          <p:spPr>
            <a:xfrm>
              <a:off x="28139" y="251877"/>
              <a:ext cx="7694321" cy="9044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marR="0" lvl="0" indent="0" algn="l" defTabSz="88900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Defined Contribution (DC Plan) allows you to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save money for your retirement in a tax-deferred account</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grpSp>
      <p:grpSp>
        <p:nvGrpSpPr>
          <p:cNvPr id="16" name="Group 15">
            <a:extLst>
              <a:ext uri="{FF2B5EF4-FFF2-40B4-BE49-F238E27FC236}">
                <a16:creationId xmlns:a16="http://schemas.microsoft.com/office/drawing/2014/main" xmlns="" id="{695EE0AD-5C20-41E0-90B3-641FDF30C89C}"/>
              </a:ext>
            </a:extLst>
          </p:cNvPr>
          <p:cNvGrpSpPr/>
          <p:nvPr/>
        </p:nvGrpSpPr>
        <p:grpSpPr>
          <a:xfrm>
            <a:off x="5612860" y="2354975"/>
            <a:ext cx="6455599" cy="960703"/>
            <a:chOff x="770381" y="1397307"/>
            <a:chExt cx="8730996" cy="960703"/>
          </a:xfrm>
        </p:grpSpPr>
        <p:sp>
          <p:nvSpPr>
            <p:cNvPr id="26" name="Rectangle: Rounded Corners 25">
              <a:extLst>
                <a:ext uri="{FF2B5EF4-FFF2-40B4-BE49-F238E27FC236}">
                  <a16:creationId xmlns:a16="http://schemas.microsoft.com/office/drawing/2014/main" xmlns="" id="{690E78FC-002B-447E-8CB7-BB18CAB032B0}"/>
                </a:ext>
              </a:extLst>
            </p:cNvPr>
            <p:cNvSpPr/>
            <p:nvPr/>
          </p:nvSpPr>
          <p:spPr>
            <a:xfrm>
              <a:off x="770381" y="1397307"/>
              <a:ext cx="8730996" cy="960703"/>
            </a:xfrm>
            <a:prstGeom prst="roundRect">
              <a:avLst>
                <a:gd name="adj" fmla="val 10000"/>
              </a:avLst>
            </a:prstGeom>
          </p:spPr>
          <p:style>
            <a:lnRef idx="2">
              <a:schemeClr val="lt1">
                <a:hueOff val="0"/>
                <a:satOff val="0"/>
                <a:lumOff val="0"/>
                <a:alphaOff val="0"/>
              </a:schemeClr>
            </a:lnRef>
            <a:fillRef idx="1">
              <a:schemeClr val="accent5">
                <a:hueOff val="-3676672"/>
                <a:satOff val="-5114"/>
                <a:lumOff val="-1961"/>
                <a:alphaOff val="0"/>
              </a:schemeClr>
            </a:fillRef>
            <a:effectRef idx="0">
              <a:schemeClr val="accent5">
                <a:hueOff val="-3676672"/>
                <a:satOff val="-5114"/>
                <a:lumOff val="-1961"/>
                <a:alphaOff val="0"/>
              </a:schemeClr>
            </a:effectRef>
            <a:fontRef idx="minor">
              <a:schemeClr val="lt1"/>
            </a:fontRef>
          </p:style>
        </p:sp>
        <p:sp>
          <p:nvSpPr>
            <p:cNvPr id="27" name="Rectangle: Rounded Corners 6">
              <a:extLst>
                <a:ext uri="{FF2B5EF4-FFF2-40B4-BE49-F238E27FC236}">
                  <a16:creationId xmlns:a16="http://schemas.microsoft.com/office/drawing/2014/main" xmlns="" id="{5273ED4E-F57E-4927-81D5-822BDCDFBF13}"/>
                </a:ext>
              </a:extLst>
            </p:cNvPr>
            <p:cNvSpPr txBox="1"/>
            <p:nvPr/>
          </p:nvSpPr>
          <p:spPr>
            <a:xfrm>
              <a:off x="798519" y="1411607"/>
              <a:ext cx="8442666" cy="9044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marR="0" lvl="0" indent="0" algn="l" defTabSz="88900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You and your employer contribute a percentage of your salary each pay period into your DC plan that is managed by TIAA. </a:t>
              </a:r>
            </a:p>
          </p:txBody>
        </p:sp>
      </p:grpSp>
      <p:grpSp>
        <p:nvGrpSpPr>
          <p:cNvPr id="17" name="Group 16">
            <a:extLst>
              <a:ext uri="{FF2B5EF4-FFF2-40B4-BE49-F238E27FC236}">
                <a16:creationId xmlns:a16="http://schemas.microsoft.com/office/drawing/2014/main" xmlns="" id="{8B136B16-8A77-4B15-9B36-89A2D091FB4E}"/>
              </a:ext>
            </a:extLst>
          </p:cNvPr>
          <p:cNvGrpSpPr/>
          <p:nvPr/>
        </p:nvGrpSpPr>
        <p:grpSpPr>
          <a:xfrm>
            <a:off x="5548543" y="3766174"/>
            <a:ext cx="6519915" cy="960703"/>
            <a:chOff x="1540763" y="2241642"/>
            <a:chExt cx="8730996" cy="960703"/>
          </a:xfrm>
        </p:grpSpPr>
        <p:sp>
          <p:nvSpPr>
            <p:cNvPr id="24" name="Rectangle: Rounded Corners 23">
              <a:extLst>
                <a:ext uri="{FF2B5EF4-FFF2-40B4-BE49-F238E27FC236}">
                  <a16:creationId xmlns:a16="http://schemas.microsoft.com/office/drawing/2014/main" xmlns="" id="{A54F9DE9-BA4A-41F6-A52D-8F0C87540908}"/>
                </a:ext>
              </a:extLst>
            </p:cNvPr>
            <p:cNvSpPr/>
            <p:nvPr/>
          </p:nvSpPr>
          <p:spPr>
            <a:xfrm>
              <a:off x="1540763" y="2241642"/>
              <a:ext cx="8730996" cy="960703"/>
            </a:xfrm>
            <a:prstGeom prst="roundRect">
              <a:avLst>
                <a:gd name="adj" fmla="val 10000"/>
              </a:avLst>
            </a:prstGeom>
          </p:spPr>
          <p:style>
            <a:lnRef idx="2">
              <a:schemeClr val="lt1">
                <a:hueOff val="0"/>
                <a:satOff val="0"/>
                <a:lumOff val="0"/>
                <a:alphaOff val="0"/>
              </a:schemeClr>
            </a:lnRef>
            <a:fillRef idx="1">
              <a:schemeClr val="accent5">
                <a:hueOff val="-7353344"/>
                <a:satOff val="-10228"/>
                <a:lumOff val="-3922"/>
                <a:alphaOff val="0"/>
              </a:schemeClr>
            </a:fillRef>
            <a:effectRef idx="0">
              <a:schemeClr val="accent5">
                <a:hueOff val="-7353344"/>
                <a:satOff val="-10228"/>
                <a:lumOff val="-3922"/>
                <a:alphaOff val="0"/>
              </a:schemeClr>
            </a:effectRef>
            <a:fontRef idx="minor">
              <a:schemeClr val="lt1"/>
            </a:fontRef>
          </p:style>
        </p:sp>
        <p:sp>
          <p:nvSpPr>
            <p:cNvPr id="25" name="Rectangle: Rounded Corners 8">
              <a:extLst>
                <a:ext uri="{FF2B5EF4-FFF2-40B4-BE49-F238E27FC236}">
                  <a16:creationId xmlns:a16="http://schemas.microsoft.com/office/drawing/2014/main" xmlns="" id="{057C468D-7856-4BD2-B610-95E514ACFF35}"/>
                </a:ext>
              </a:extLst>
            </p:cNvPr>
            <p:cNvSpPr txBox="1"/>
            <p:nvPr/>
          </p:nvSpPr>
          <p:spPr>
            <a:xfrm>
              <a:off x="1826084" y="2269780"/>
              <a:ext cx="8232921" cy="90442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marL="0" marR="0" lvl="0" indent="0" algn="l" defTabSz="88900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TIAA manages your investments and when you retire you will withdraw money from this account to pay for your living expenses. </a:t>
              </a:r>
            </a:p>
          </p:txBody>
        </p:sp>
      </p:grpSp>
      <p:grpSp>
        <p:nvGrpSpPr>
          <p:cNvPr id="18" name="Group 17">
            <a:extLst>
              <a:ext uri="{FF2B5EF4-FFF2-40B4-BE49-F238E27FC236}">
                <a16:creationId xmlns:a16="http://schemas.microsoft.com/office/drawing/2014/main" xmlns="" id="{F5093665-551D-4112-AA9C-AFDF0078C2B7}"/>
              </a:ext>
            </a:extLst>
          </p:cNvPr>
          <p:cNvGrpSpPr/>
          <p:nvPr/>
        </p:nvGrpSpPr>
        <p:grpSpPr>
          <a:xfrm>
            <a:off x="10634708" y="1759750"/>
            <a:ext cx="624457" cy="624457"/>
            <a:chOff x="8106538" y="728533"/>
            <a:chExt cx="624457" cy="624457"/>
          </a:xfrm>
        </p:grpSpPr>
        <p:sp>
          <p:nvSpPr>
            <p:cNvPr id="22" name="Arrow: Down 21">
              <a:extLst>
                <a:ext uri="{FF2B5EF4-FFF2-40B4-BE49-F238E27FC236}">
                  <a16:creationId xmlns:a16="http://schemas.microsoft.com/office/drawing/2014/main" xmlns="" id="{6D12F153-CD1E-487A-A3F1-ADDEC2D6BDD1}"/>
                </a:ext>
              </a:extLst>
            </p:cNvPr>
            <p:cNvSpPr/>
            <p:nvPr/>
          </p:nvSpPr>
          <p:spPr>
            <a:xfrm>
              <a:off x="8106538" y="728533"/>
              <a:ext cx="624457" cy="62445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0"/>
                <a:satOff val="0"/>
                <a:lumOff val="0"/>
                <a:alphaOff val="0"/>
              </a:schemeClr>
            </a:fillRef>
            <a:effectRef idx="0">
              <a:schemeClr val="accent5">
                <a:tint val="40000"/>
                <a:alpha val="90000"/>
                <a:hueOff val="0"/>
                <a:satOff val="0"/>
                <a:lumOff val="0"/>
                <a:alphaOff val="0"/>
              </a:schemeClr>
            </a:effectRef>
            <a:fontRef idx="minor">
              <a:schemeClr val="dk1">
                <a:hueOff val="0"/>
                <a:satOff val="0"/>
                <a:lumOff val="0"/>
                <a:alphaOff val="0"/>
              </a:schemeClr>
            </a:fontRef>
          </p:style>
        </p:sp>
        <p:sp>
          <p:nvSpPr>
            <p:cNvPr id="23" name="Arrow: Down 10">
              <a:extLst>
                <a:ext uri="{FF2B5EF4-FFF2-40B4-BE49-F238E27FC236}">
                  <a16:creationId xmlns:a16="http://schemas.microsoft.com/office/drawing/2014/main" xmlns="" id="{D6D67472-9C15-495C-AA4D-3A62A0D7D382}"/>
                </a:ext>
              </a:extLst>
            </p:cNvPr>
            <p:cNvSpPr txBox="1"/>
            <p:nvPr/>
          </p:nvSpPr>
          <p:spPr>
            <a:xfrm>
              <a:off x="8247041" y="728533"/>
              <a:ext cx="343451" cy="46990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5560" tIns="35560" rIns="35560" bIns="35560"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endParaRPr kumimoji="0" lang="en-US" sz="2800" b="0" i="0" u="none" strike="noStrike" kern="1200" cap="none" spc="0" normalizeH="0" baseline="0" noProof="0">
                <a:ln>
                  <a:noFill/>
                </a:ln>
                <a:solidFill>
                  <a:prstClr val="black">
                    <a:hueOff val="0"/>
                    <a:satOff val="0"/>
                    <a:lumOff val="0"/>
                    <a:alphaOff val="0"/>
                  </a:prstClr>
                </a:solidFill>
                <a:effectLst/>
                <a:uLnTx/>
                <a:uFillTx/>
                <a:latin typeface="Calibri" panose="020F0502020204030204"/>
                <a:ea typeface="+mn-ea"/>
                <a:cs typeface="+mn-cs"/>
              </a:endParaRPr>
            </a:p>
          </p:txBody>
        </p:sp>
      </p:grpSp>
      <p:grpSp>
        <p:nvGrpSpPr>
          <p:cNvPr id="19" name="Group 18">
            <a:extLst>
              <a:ext uri="{FF2B5EF4-FFF2-40B4-BE49-F238E27FC236}">
                <a16:creationId xmlns:a16="http://schemas.microsoft.com/office/drawing/2014/main" xmlns="" id="{2073BD73-AF7D-4D15-9F34-D6513C382AC1}"/>
              </a:ext>
            </a:extLst>
          </p:cNvPr>
          <p:cNvGrpSpPr/>
          <p:nvPr/>
        </p:nvGrpSpPr>
        <p:grpSpPr>
          <a:xfrm>
            <a:off x="10634708" y="3240604"/>
            <a:ext cx="624457" cy="624457"/>
            <a:chOff x="8876920" y="1842950"/>
            <a:chExt cx="624457" cy="624457"/>
          </a:xfrm>
        </p:grpSpPr>
        <p:sp>
          <p:nvSpPr>
            <p:cNvPr id="20" name="Arrow: Down 19">
              <a:extLst>
                <a:ext uri="{FF2B5EF4-FFF2-40B4-BE49-F238E27FC236}">
                  <a16:creationId xmlns:a16="http://schemas.microsoft.com/office/drawing/2014/main" xmlns="" id="{A899984F-D409-442C-BFEE-D8CC413F3DAD}"/>
                </a:ext>
              </a:extLst>
            </p:cNvPr>
            <p:cNvSpPr/>
            <p:nvPr/>
          </p:nvSpPr>
          <p:spPr>
            <a:xfrm>
              <a:off x="8876920" y="1842950"/>
              <a:ext cx="624457" cy="62445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7391755"/>
                <a:satOff val="-12816"/>
                <a:lumOff val="-1289"/>
                <a:alphaOff val="0"/>
              </a:schemeClr>
            </a:fillRef>
            <a:effectRef idx="0">
              <a:schemeClr val="accent5">
                <a:tint val="40000"/>
                <a:alpha val="90000"/>
                <a:hueOff val="-7391755"/>
                <a:satOff val="-12816"/>
                <a:lumOff val="-1289"/>
                <a:alphaOff val="0"/>
              </a:schemeClr>
            </a:effectRef>
            <a:fontRef idx="minor">
              <a:schemeClr val="dk1">
                <a:hueOff val="0"/>
                <a:satOff val="0"/>
                <a:lumOff val="0"/>
                <a:alphaOff val="0"/>
              </a:schemeClr>
            </a:fontRef>
          </p:style>
        </p:sp>
        <p:sp>
          <p:nvSpPr>
            <p:cNvPr id="21" name="Arrow: Down 12">
              <a:extLst>
                <a:ext uri="{FF2B5EF4-FFF2-40B4-BE49-F238E27FC236}">
                  <a16:creationId xmlns:a16="http://schemas.microsoft.com/office/drawing/2014/main" xmlns="" id="{D8C6FAE9-376E-401E-A1DE-BAE5A1BDC548}"/>
                </a:ext>
              </a:extLst>
            </p:cNvPr>
            <p:cNvSpPr txBox="1"/>
            <p:nvPr/>
          </p:nvSpPr>
          <p:spPr>
            <a:xfrm>
              <a:off x="9017423" y="1842950"/>
              <a:ext cx="343451" cy="46990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5560" tIns="35560" rIns="35560" bIns="35560" numCol="1" spcCol="1270" anchor="ctr"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endParaRPr kumimoji="0" lang="en-US" sz="2800" b="0" i="0" u="none" strike="noStrike" kern="1200" cap="none" spc="0" normalizeH="0" baseline="0" noProof="0">
                <a:ln>
                  <a:noFill/>
                </a:ln>
                <a:solidFill>
                  <a:prstClr val="black">
                    <a:hueOff val="0"/>
                    <a:satOff val="0"/>
                    <a:lumOff val="0"/>
                    <a:alphaOff val="0"/>
                  </a:prstClr>
                </a:solidFill>
                <a:effectLst/>
                <a:uLnTx/>
                <a:uFillTx/>
                <a:latin typeface="Calibri" panose="020F0502020204030204"/>
                <a:ea typeface="+mn-ea"/>
                <a:cs typeface="+mn-cs"/>
              </a:endParaRPr>
            </a:p>
          </p:txBody>
        </p:sp>
      </p:grpSp>
      <p:sp>
        <p:nvSpPr>
          <p:cNvPr id="3" name="Rectangle: Rounded Corners 2">
            <a:extLst>
              <a:ext uri="{FF2B5EF4-FFF2-40B4-BE49-F238E27FC236}">
                <a16:creationId xmlns:a16="http://schemas.microsoft.com/office/drawing/2014/main" xmlns="" id="{6AAA1759-C7F3-40C4-88B0-14454749D4FB}"/>
              </a:ext>
            </a:extLst>
          </p:cNvPr>
          <p:cNvSpPr/>
          <p:nvPr/>
        </p:nvSpPr>
        <p:spPr>
          <a:xfrm>
            <a:off x="5450890" y="5247560"/>
            <a:ext cx="6602678" cy="11944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plan does not pay a specific benefit amount upon retirement – the funds will not necessarily last for your lifetime but are instead used at your discretion.</a:t>
            </a:r>
          </a:p>
        </p:txBody>
      </p:sp>
      <p:pic>
        <p:nvPicPr>
          <p:cNvPr id="4" name="Picture 3">
            <a:extLst>
              <a:ext uri="{FF2B5EF4-FFF2-40B4-BE49-F238E27FC236}">
                <a16:creationId xmlns:a16="http://schemas.microsoft.com/office/drawing/2014/main" xmlns="" id="{1717D6BB-435F-4EDF-BEE8-5553EC47AEF5}"/>
              </a:ext>
            </a:extLst>
          </p:cNvPr>
          <p:cNvPicPr>
            <a:picLocks noChangeAspect="1"/>
          </p:cNvPicPr>
          <p:nvPr/>
        </p:nvPicPr>
        <p:blipFill>
          <a:blip r:embed="rId3"/>
          <a:stretch>
            <a:fillRect/>
          </a:stretch>
        </p:blipFill>
        <p:spPr>
          <a:xfrm>
            <a:off x="10705366" y="4667207"/>
            <a:ext cx="658425" cy="640135"/>
          </a:xfrm>
          <a:prstGeom prst="rect">
            <a:avLst/>
          </a:prstGeom>
        </p:spPr>
      </p:pic>
    </p:spTree>
    <p:extLst>
      <p:ext uri="{BB962C8B-B14F-4D97-AF65-F5344CB8AC3E}">
        <p14:creationId xmlns:p14="http://schemas.microsoft.com/office/powerpoint/2010/main" val="23904460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xmlns=""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Rectangle 21">
            <a:extLst>
              <a:ext uri="{FF2B5EF4-FFF2-40B4-BE49-F238E27FC236}">
                <a16:creationId xmlns:a16="http://schemas.microsoft.com/office/drawing/2014/main" xmlns=""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2" name="Picture 23">
            <a:extLst>
              <a:ext uri="{FF2B5EF4-FFF2-40B4-BE49-F238E27FC236}">
                <a16:creationId xmlns:a16="http://schemas.microsoft.com/office/drawing/2014/main" xmlns=""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p:spPr>
        <p:txBody>
          <a:bodyPr>
            <a:normAutofit/>
          </a:bodyPr>
          <a:lstStyle/>
          <a:p>
            <a:r>
              <a:rPr lang="en-US">
                <a:solidFill>
                  <a:srgbClr val="FFFFFF"/>
                </a:solidFill>
              </a:rPr>
              <a:t>Participation</a:t>
            </a:r>
          </a:p>
        </p:txBody>
      </p:sp>
      <p:sp>
        <p:nvSpPr>
          <p:cNvPr id="3" name="Content Placeholder 2"/>
          <p:cNvSpPr>
            <a:spLocks noGrp="1"/>
          </p:cNvSpPr>
          <p:nvPr>
            <p:ph idx="1"/>
          </p:nvPr>
        </p:nvSpPr>
        <p:spPr>
          <a:xfrm>
            <a:off x="6090574" y="801866"/>
            <a:ext cx="5306084" cy="5230634"/>
          </a:xfrm>
        </p:spPr>
        <p:txBody>
          <a:bodyPr anchor="ctr">
            <a:normAutofit/>
          </a:bodyPr>
          <a:lstStyle/>
          <a:p>
            <a:r>
              <a:rPr lang="en-US" sz="2000" dirty="0">
                <a:solidFill>
                  <a:srgbClr val="000000"/>
                </a:solidFill>
              </a:rPr>
              <a:t>Employees who had 20+ years of service with the State on June 30, 2012 stopped contributing to the 401(a) on June 30, 2015</a:t>
            </a:r>
          </a:p>
          <a:p>
            <a:pPr lvl="1"/>
            <a:r>
              <a:rPr lang="en-US" sz="2000" dirty="0">
                <a:solidFill>
                  <a:srgbClr val="000000"/>
                </a:solidFill>
              </a:rPr>
              <a:t>Contributions made from July 1, 2012-June 30, 2015 are owned by the member, but must stay in the 401(a) until the employee terminates employment</a:t>
            </a:r>
          </a:p>
        </p:txBody>
      </p:sp>
    </p:spTree>
    <p:extLst>
      <p:ext uri="{BB962C8B-B14F-4D97-AF65-F5344CB8AC3E}">
        <p14:creationId xmlns:p14="http://schemas.microsoft.com/office/powerpoint/2010/main" val="7104542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a:normAutofit/>
          </a:bodyPr>
          <a:lstStyle/>
          <a:p>
            <a:r>
              <a:rPr lang="en-US" sz="4000">
                <a:solidFill>
                  <a:srgbClr val="FFFFFF"/>
                </a:solidFill>
              </a:rPr>
              <a:t>Vesting in the 401(a)</a:t>
            </a:r>
          </a:p>
        </p:txBody>
      </p:sp>
      <p:graphicFrame>
        <p:nvGraphicFramePr>
          <p:cNvPr id="5" name="Content Placeholder 2">
            <a:extLst>
              <a:ext uri="{FF2B5EF4-FFF2-40B4-BE49-F238E27FC236}">
                <a16:creationId xmlns:a16="http://schemas.microsoft.com/office/drawing/2014/main" xmlns="" id="{DD92DF92-7909-4EF2-BFA8-BF8E81577E85}"/>
              </a:ext>
            </a:extLst>
          </p:cNvPr>
          <p:cNvGraphicFramePr>
            <a:graphicFrameLocks noGrp="1"/>
          </p:cNvGraphicFramePr>
          <p:nvPr>
            <p:ph idx="1"/>
            <p:extLst>
              <p:ext uri="{D42A27DB-BD31-4B8C-83A1-F6EECF244321}">
                <p14:modId xmlns:p14="http://schemas.microsoft.com/office/powerpoint/2010/main" val="1082522090"/>
              </p:ext>
            </p:extLst>
          </p:nvPr>
        </p:nvGraphicFramePr>
        <p:xfrm>
          <a:off x="6091238" y="503854"/>
          <a:ext cx="5115491" cy="53996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76361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xmlns=""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Rectangle 21">
            <a:extLst>
              <a:ext uri="{FF2B5EF4-FFF2-40B4-BE49-F238E27FC236}">
                <a16:creationId xmlns:a16="http://schemas.microsoft.com/office/drawing/2014/main" xmlns=""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2" name="Picture 23">
            <a:extLst>
              <a:ext uri="{FF2B5EF4-FFF2-40B4-BE49-F238E27FC236}">
                <a16:creationId xmlns:a16="http://schemas.microsoft.com/office/drawing/2014/main" xmlns=""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p:spPr>
        <p:txBody>
          <a:bodyPr>
            <a:normAutofit/>
          </a:bodyPr>
          <a:lstStyle/>
          <a:p>
            <a:r>
              <a:rPr lang="en-US" dirty="0">
                <a:solidFill>
                  <a:srgbClr val="FFFFFF"/>
                </a:solidFill>
              </a:rPr>
              <a:t>401(a) Investment</a:t>
            </a:r>
          </a:p>
        </p:txBody>
      </p:sp>
      <p:sp>
        <p:nvSpPr>
          <p:cNvPr id="3" name="Content Placeholder 2"/>
          <p:cNvSpPr>
            <a:spLocks noGrp="1"/>
          </p:cNvSpPr>
          <p:nvPr>
            <p:ph idx="1"/>
          </p:nvPr>
        </p:nvSpPr>
        <p:spPr>
          <a:xfrm>
            <a:off x="6090574" y="801866"/>
            <a:ext cx="5306084" cy="5230634"/>
          </a:xfrm>
        </p:spPr>
        <p:txBody>
          <a:bodyPr anchor="ctr">
            <a:normAutofit/>
          </a:bodyPr>
          <a:lstStyle/>
          <a:p>
            <a:r>
              <a:rPr lang="en-US" sz="2000" dirty="0">
                <a:solidFill>
                  <a:srgbClr val="000000"/>
                </a:solidFill>
              </a:rPr>
              <a:t>Your contributions are immediately invested in a </a:t>
            </a:r>
            <a:r>
              <a:rPr lang="en-US" sz="2000" b="1" dirty="0">
                <a:solidFill>
                  <a:srgbClr val="000000"/>
                </a:solidFill>
              </a:rPr>
              <a:t>Target Date </a:t>
            </a:r>
            <a:r>
              <a:rPr lang="en-US" sz="2000" dirty="0">
                <a:solidFill>
                  <a:srgbClr val="000000"/>
                </a:solidFill>
              </a:rPr>
              <a:t>retirement fund, which projects the approximate date you will turn 65 and puts you in a fund based on that year</a:t>
            </a:r>
          </a:p>
          <a:p>
            <a:r>
              <a:rPr lang="en-US" sz="2000" dirty="0">
                <a:solidFill>
                  <a:srgbClr val="000000"/>
                </a:solidFill>
              </a:rPr>
              <a:t>Younger members are invested in more aggressive options (</a:t>
            </a:r>
            <a:r>
              <a:rPr lang="en-US" sz="2000" dirty="0" err="1">
                <a:solidFill>
                  <a:srgbClr val="000000"/>
                </a:solidFill>
              </a:rPr>
              <a:t>ie</a:t>
            </a:r>
            <a:r>
              <a:rPr lang="en-US" sz="2000" dirty="0">
                <a:solidFill>
                  <a:srgbClr val="000000"/>
                </a:solidFill>
              </a:rPr>
              <a:t>, stocks and equities); as the member gets closer to retirement age investments become more conservative (</a:t>
            </a:r>
            <a:r>
              <a:rPr lang="en-US" sz="2000" dirty="0" err="1">
                <a:solidFill>
                  <a:srgbClr val="000000"/>
                </a:solidFill>
              </a:rPr>
              <a:t>ie</a:t>
            </a:r>
            <a:r>
              <a:rPr lang="en-US" sz="2000" dirty="0">
                <a:solidFill>
                  <a:srgbClr val="000000"/>
                </a:solidFill>
              </a:rPr>
              <a:t>, bonds, money markets)</a:t>
            </a:r>
          </a:p>
          <a:p>
            <a:r>
              <a:rPr lang="en-US" sz="2000" dirty="0">
                <a:solidFill>
                  <a:srgbClr val="000000"/>
                </a:solidFill>
              </a:rPr>
              <a:t>The account becomes more conservative without the member having to actively make changes</a:t>
            </a:r>
          </a:p>
          <a:p>
            <a:r>
              <a:rPr lang="en-US" sz="2000" dirty="0">
                <a:solidFill>
                  <a:srgbClr val="000000"/>
                </a:solidFill>
              </a:rPr>
              <a:t>Members can move their investments out of the Target Date funds at any time to other options within the 401(a) plan.</a:t>
            </a:r>
          </a:p>
        </p:txBody>
      </p:sp>
    </p:spTree>
    <p:extLst>
      <p:ext uri="{BB962C8B-B14F-4D97-AF65-F5344CB8AC3E}">
        <p14:creationId xmlns:p14="http://schemas.microsoft.com/office/powerpoint/2010/main" val="1261236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xmlns="" id="{84867EAF-AE1D-4322-9DE8-383AE3F7BCD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096" y="-4691"/>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24" name="Picture 23">
            <a:extLst>
              <a:ext uri="{FF2B5EF4-FFF2-40B4-BE49-F238E27FC236}">
                <a16:creationId xmlns:a16="http://schemas.microsoft.com/office/drawing/2014/main" xmlns="" id="{40676238-7F95-4EEB-836A-7D23927873AD}"/>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726057" y="3121701"/>
            <a:ext cx="3658053" cy="1786515"/>
          </a:xfrm>
        </p:spPr>
        <p:txBody>
          <a:bodyPr vert="horz" lIns="91440" tIns="45720" rIns="91440" bIns="45720" rtlCol="0" anchor="t">
            <a:normAutofit/>
          </a:bodyPr>
          <a:lstStyle/>
          <a:p>
            <a:r>
              <a:rPr lang="en-US" dirty="0">
                <a:solidFill>
                  <a:srgbClr val="FFFFFF"/>
                </a:solidFill>
              </a:rPr>
              <a:t>Mandatory Contributions</a:t>
            </a:r>
            <a:endParaRPr lang="en-US" kern="1200" dirty="0">
              <a:solidFill>
                <a:srgbClr val="FFFFFF"/>
              </a:solidFill>
              <a:latin typeface="+mj-lt"/>
              <a:ea typeface="+mj-ea"/>
              <a:cs typeface="+mj-cs"/>
            </a:endParaRPr>
          </a:p>
        </p:txBody>
      </p:sp>
      <p:sp>
        <p:nvSpPr>
          <p:cNvPr id="4" name="Rectangle 3">
            <a:extLst>
              <a:ext uri="{FF2B5EF4-FFF2-40B4-BE49-F238E27FC236}">
                <a16:creationId xmlns:a16="http://schemas.microsoft.com/office/drawing/2014/main" xmlns="" id="{F0D345A0-C16A-4CFF-A7A6-030D866E9ED2}"/>
              </a:ext>
            </a:extLst>
          </p:cNvPr>
          <p:cNvSpPr/>
          <p:nvPr/>
        </p:nvSpPr>
        <p:spPr>
          <a:xfrm>
            <a:off x="5613651" y="956356"/>
            <a:ext cx="6096000" cy="5016758"/>
          </a:xfrm>
          <a:prstGeom prst="rect">
            <a:avLst/>
          </a:prstGeom>
        </p:spPr>
        <p:txBody>
          <a:bodyPr>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Since July 1, 2012 Employees have paid into a hybrid retirement plan, made up of both a Defined Benefit/Pension (DB Plan) and a Defined Contribution/401(a) (DC Plan).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n-US" sz="2000" dirty="0">
                <a:solidFill>
                  <a:srgbClr val="000000"/>
                </a:solidFill>
                <a:latin typeface="Calibri" panose="020F0502020204030204"/>
              </a:rPr>
              <a:t>The money you put into the DC Plan is an entirely separate pool of money from what you pay into your pension.</a:t>
            </a:r>
            <a:endPar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All new employees immediately begin making </a:t>
            </a:r>
            <a:r>
              <a:rPr kumimoji="0" lang="en-US" sz="2000" b="0" i="0" u="sng" strike="noStrike" kern="1200" cap="none" spc="0" normalizeH="0" baseline="0" noProof="0" dirty="0">
                <a:ln>
                  <a:noFill/>
                </a:ln>
                <a:solidFill>
                  <a:srgbClr val="000000"/>
                </a:solidFill>
                <a:effectLst/>
                <a:uLnTx/>
                <a:uFillTx/>
                <a:latin typeface="Calibri" panose="020F0502020204030204"/>
                <a:ea typeface="+mn-ea"/>
                <a:cs typeface="+mn-cs"/>
              </a:rPr>
              <a:t>mandatory</a:t>
            </a: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 contributions to this plan as long as they work 20 or more hours per week.</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Contributions come out of your biweekly paycheck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All contributions remain within the plan while you are employed under ERSRI-covered employment service.</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No withdrawals</a:t>
            </a:r>
          </a:p>
          <a:p>
            <a:pPr marL="685800" marR="0" lvl="1"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panose="020F0502020204030204"/>
                <a:ea typeface="+mn-ea"/>
                <a:cs typeface="+mn-cs"/>
              </a:rPr>
              <a:t>No loans</a:t>
            </a:r>
          </a:p>
        </p:txBody>
      </p:sp>
    </p:spTree>
    <p:extLst>
      <p:ext uri="{BB962C8B-B14F-4D97-AF65-F5344CB8AC3E}">
        <p14:creationId xmlns:p14="http://schemas.microsoft.com/office/powerpoint/2010/main" val="21130623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xmlns=""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xmlns=""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xmlns=""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3FE4EEB8-1094-4230-9310-8A7D050A3085}"/>
              </a:ext>
            </a:extLst>
          </p:cNvPr>
          <p:cNvSpPr>
            <a:spLocks noGrp="1"/>
          </p:cNvSpPr>
          <p:nvPr>
            <p:ph type="title"/>
          </p:nvPr>
        </p:nvSpPr>
        <p:spPr>
          <a:xfrm>
            <a:off x="640079" y="2053641"/>
            <a:ext cx="3669161" cy="2760098"/>
          </a:xfrm>
        </p:spPr>
        <p:txBody>
          <a:bodyPr>
            <a:normAutofit/>
          </a:bodyPr>
          <a:lstStyle/>
          <a:p>
            <a:r>
              <a:rPr lang="en-US">
                <a:solidFill>
                  <a:srgbClr val="FFFFFF"/>
                </a:solidFill>
              </a:rPr>
              <a:t>Managing your account</a:t>
            </a:r>
          </a:p>
        </p:txBody>
      </p:sp>
      <p:sp>
        <p:nvSpPr>
          <p:cNvPr id="3" name="Content Placeholder 2">
            <a:extLst>
              <a:ext uri="{FF2B5EF4-FFF2-40B4-BE49-F238E27FC236}">
                <a16:creationId xmlns:a16="http://schemas.microsoft.com/office/drawing/2014/main" xmlns="" id="{0FA25EBA-1510-443B-BAF8-397331CCF1EE}"/>
              </a:ext>
            </a:extLst>
          </p:cNvPr>
          <p:cNvSpPr>
            <a:spLocks noGrp="1"/>
          </p:cNvSpPr>
          <p:nvPr>
            <p:ph idx="1"/>
          </p:nvPr>
        </p:nvSpPr>
        <p:spPr>
          <a:xfrm>
            <a:off x="6090574" y="801866"/>
            <a:ext cx="5306084" cy="5230634"/>
          </a:xfrm>
        </p:spPr>
        <p:txBody>
          <a:bodyPr anchor="ctr">
            <a:normAutofit lnSpcReduction="10000"/>
          </a:bodyPr>
          <a:lstStyle/>
          <a:p>
            <a:r>
              <a:rPr lang="en-US" sz="1900" dirty="0">
                <a:solidFill>
                  <a:srgbClr val="000000"/>
                </a:solidFill>
              </a:rPr>
              <a:t>Register your account online at </a:t>
            </a:r>
            <a:r>
              <a:rPr lang="en-US" sz="1900" b="1" dirty="0">
                <a:solidFill>
                  <a:srgbClr val="000000"/>
                </a:solidFill>
                <a:hlinkClick r:id="rId3"/>
              </a:rPr>
              <a:t>TIAA.org/</a:t>
            </a:r>
            <a:r>
              <a:rPr lang="en-US" sz="1900" b="1" dirty="0" err="1">
                <a:solidFill>
                  <a:srgbClr val="000000"/>
                </a:solidFill>
                <a:hlinkClick r:id="rId3"/>
              </a:rPr>
              <a:t>ri</a:t>
            </a:r>
            <a:endParaRPr lang="en-US" sz="1900" b="1" dirty="0">
              <a:solidFill>
                <a:srgbClr val="000000"/>
              </a:solidFill>
            </a:endParaRPr>
          </a:p>
          <a:p>
            <a:r>
              <a:rPr lang="en-US" sz="1900" dirty="0">
                <a:solidFill>
                  <a:srgbClr val="000000"/>
                </a:solidFill>
              </a:rPr>
              <a:t>With Single Sign-on, once you have set up your account with TIAA you can login to your pension account, link on the TIAA icon, and get immediately to your 401(a) without having to sign into both.</a:t>
            </a:r>
          </a:p>
          <a:p>
            <a:r>
              <a:rPr lang="en-US" sz="1900" dirty="0">
                <a:solidFill>
                  <a:srgbClr val="000000"/>
                </a:solidFill>
              </a:rPr>
              <a:t>The site allows you to:</a:t>
            </a:r>
          </a:p>
          <a:p>
            <a:pPr lvl="1"/>
            <a:r>
              <a:rPr lang="en-US" sz="1900" dirty="0">
                <a:solidFill>
                  <a:srgbClr val="000000"/>
                </a:solidFill>
              </a:rPr>
              <a:t>Review and update your personal information</a:t>
            </a:r>
          </a:p>
          <a:p>
            <a:pPr lvl="1"/>
            <a:r>
              <a:rPr lang="en-US" sz="1900" dirty="0">
                <a:solidFill>
                  <a:srgbClr val="000000"/>
                </a:solidFill>
              </a:rPr>
              <a:t>Check account balances and confirm contributions</a:t>
            </a:r>
          </a:p>
          <a:p>
            <a:pPr lvl="1"/>
            <a:r>
              <a:rPr lang="en-US" sz="1900" dirty="0">
                <a:solidFill>
                  <a:srgbClr val="000000"/>
                </a:solidFill>
              </a:rPr>
              <a:t>Update your beneficiary designation – it needs to be changed separately from your Pension Plan</a:t>
            </a:r>
          </a:p>
          <a:p>
            <a:pPr lvl="1"/>
            <a:r>
              <a:rPr lang="en-US" sz="1900" dirty="0">
                <a:solidFill>
                  <a:srgbClr val="000000"/>
                </a:solidFill>
              </a:rPr>
              <a:t>Change the investment of future contributions</a:t>
            </a:r>
          </a:p>
          <a:p>
            <a:pPr lvl="1"/>
            <a:r>
              <a:rPr lang="en-US" sz="1900" dirty="0">
                <a:solidFill>
                  <a:srgbClr val="000000"/>
                </a:solidFill>
              </a:rPr>
              <a:t>Transfer assets among plan investment options</a:t>
            </a:r>
          </a:p>
          <a:p>
            <a:pPr lvl="1"/>
            <a:r>
              <a:rPr lang="en-US" sz="1900" dirty="0">
                <a:solidFill>
                  <a:srgbClr val="000000"/>
                </a:solidFill>
              </a:rPr>
              <a:t>Choose </a:t>
            </a:r>
            <a:r>
              <a:rPr lang="en-US" sz="1900" dirty="0" err="1">
                <a:solidFill>
                  <a:srgbClr val="000000"/>
                </a:solidFill>
              </a:rPr>
              <a:t>eDelivery</a:t>
            </a:r>
            <a:endParaRPr lang="en-US" sz="1900" dirty="0">
              <a:solidFill>
                <a:srgbClr val="000000"/>
              </a:solidFill>
            </a:endParaRPr>
          </a:p>
          <a:p>
            <a:pPr marL="0" indent="0">
              <a:buNone/>
            </a:pPr>
            <a:endParaRPr lang="en-US" sz="1900" dirty="0">
              <a:solidFill>
                <a:srgbClr val="000000"/>
              </a:solidFill>
            </a:endParaRPr>
          </a:p>
        </p:txBody>
      </p:sp>
    </p:spTree>
    <p:extLst>
      <p:ext uri="{BB962C8B-B14F-4D97-AF65-F5344CB8AC3E}">
        <p14:creationId xmlns:p14="http://schemas.microsoft.com/office/powerpoint/2010/main" val="5220269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p:spPr>
        <p:txBody>
          <a:bodyPr>
            <a:normAutofit/>
          </a:bodyPr>
          <a:lstStyle/>
          <a:p>
            <a:r>
              <a:rPr lang="en-US">
                <a:solidFill>
                  <a:srgbClr val="FFFFFF"/>
                </a:solidFill>
              </a:rPr>
              <a:t>Leaving State service</a:t>
            </a:r>
          </a:p>
        </p:txBody>
      </p:sp>
      <p:sp>
        <p:nvSpPr>
          <p:cNvPr id="3" name="Content Placeholder 2"/>
          <p:cNvSpPr>
            <a:spLocks noGrp="1"/>
          </p:cNvSpPr>
          <p:nvPr>
            <p:ph idx="1"/>
          </p:nvPr>
        </p:nvSpPr>
        <p:spPr>
          <a:xfrm>
            <a:off x="6090574" y="801866"/>
            <a:ext cx="5306084" cy="5230634"/>
          </a:xfrm>
        </p:spPr>
        <p:txBody>
          <a:bodyPr anchor="ctr">
            <a:normAutofit/>
          </a:bodyPr>
          <a:lstStyle/>
          <a:p>
            <a:r>
              <a:rPr lang="en-US" sz="2400" dirty="0">
                <a:solidFill>
                  <a:srgbClr val="000000"/>
                </a:solidFill>
              </a:rPr>
              <a:t>When you sever employment, you have options with your account balance:</a:t>
            </a:r>
          </a:p>
          <a:p>
            <a:pPr lvl="1"/>
            <a:r>
              <a:rPr lang="en-US" dirty="0">
                <a:solidFill>
                  <a:srgbClr val="000000"/>
                </a:solidFill>
              </a:rPr>
              <a:t>Leave it in the Defined Contribution Retirement Plan</a:t>
            </a:r>
          </a:p>
          <a:p>
            <a:pPr lvl="1"/>
            <a:r>
              <a:rPr lang="en-US" dirty="0">
                <a:solidFill>
                  <a:srgbClr val="000000"/>
                </a:solidFill>
              </a:rPr>
              <a:t>Roll it to your new employer’s retirement plan or to an IRA</a:t>
            </a:r>
          </a:p>
          <a:p>
            <a:pPr lvl="1"/>
            <a:r>
              <a:rPr lang="en-US" dirty="0">
                <a:solidFill>
                  <a:srgbClr val="000000"/>
                </a:solidFill>
              </a:rPr>
              <a:t>Retirees can begin systematic withdrawals for income</a:t>
            </a:r>
          </a:p>
          <a:p>
            <a:pPr lvl="1"/>
            <a:r>
              <a:rPr lang="en-US" dirty="0">
                <a:solidFill>
                  <a:srgbClr val="000000"/>
                </a:solidFill>
              </a:rPr>
              <a:t>Request a full cash withdrawal</a:t>
            </a:r>
          </a:p>
          <a:p>
            <a:pPr lvl="1"/>
            <a:endParaRPr lang="en-US" dirty="0">
              <a:solidFill>
                <a:srgbClr val="000000"/>
              </a:solidFill>
            </a:endParaRPr>
          </a:p>
          <a:p>
            <a:pPr marL="457200" lvl="1" indent="0">
              <a:buNone/>
            </a:pPr>
            <a:r>
              <a:rPr lang="en-US" b="1" dirty="0">
                <a:solidFill>
                  <a:srgbClr val="000000"/>
                </a:solidFill>
              </a:rPr>
              <a:t>You </a:t>
            </a:r>
            <a:r>
              <a:rPr lang="en-US" b="1" u="sng" dirty="0">
                <a:solidFill>
                  <a:srgbClr val="000000"/>
                </a:solidFill>
              </a:rPr>
              <a:t>should not </a:t>
            </a:r>
            <a:r>
              <a:rPr lang="en-US" b="1" dirty="0">
                <a:solidFill>
                  <a:srgbClr val="000000"/>
                </a:solidFill>
              </a:rPr>
              <a:t>take contributions from a retirement account before you are eligible to retire!</a:t>
            </a:r>
          </a:p>
          <a:p>
            <a:pPr marL="457200" lvl="1" indent="0">
              <a:buNone/>
            </a:pPr>
            <a:endParaRPr lang="en-US" dirty="0">
              <a:solidFill>
                <a:srgbClr val="000000"/>
              </a:solidFill>
            </a:endParaRPr>
          </a:p>
          <a:p>
            <a:pPr lvl="1"/>
            <a:endParaRPr lang="en-US" dirty="0">
              <a:solidFill>
                <a:srgbClr val="000000"/>
              </a:solidFill>
            </a:endParaRPr>
          </a:p>
          <a:p>
            <a:pPr lvl="1"/>
            <a:endParaRPr lang="en-US" dirty="0">
              <a:solidFill>
                <a:srgbClr val="000000"/>
              </a:solidFill>
            </a:endParaRPr>
          </a:p>
        </p:txBody>
      </p:sp>
    </p:spTree>
    <p:extLst>
      <p:ext uri="{BB962C8B-B14F-4D97-AF65-F5344CB8AC3E}">
        <p14:creationId xmlns:p14="http://schemas.microsoft.com/office/powerpoint/2010/main" val="35922569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p:spPr>
        <p:txBody>
          <a:bodyPr>
            <a:normAutofit/>
          </a:bodyPr>
          <a:lstStyle/>
          <a:p>
            <a:r>
              <a:rPr lang="en-US" dirty="0">
                <a:solidFill>
                  <a:srgbClr val="FFFFFF"/>
                </a:solidFill>
              </a:rPr>
              <a:t>Financial Advice/ Planning</a:t>
            </a:r>
          </a:p>
        </p:txBody>
      </p:sp>
      <p:sp>
        <p:nvSpPr>
          <p:cNvPr id="7" name="Rectangle 6">
            <a:extLst>
              <a:ext uri="{FF2B5EF4-FFF2-40B4-BE49-F238E27FC236}">
                <a16:creationId xmlns:a16="http://schemas.microsoft.com/office/drawing/2014/main" xmlns="" id="{5E0E0484-67E8-4275-AA57-46B425DA02EB}"/>
              </a:ext>
            </a:extLst>
          </p:cNvPr>
          <p:cNvSpPr/>
          <p:nvPr/>
        </p:nvSpPr>
        <p:spPr>
          <a:xfrm>
            <a:off x="6312877" y="1999378"/>
            <a:ext cx="5407269" cy="4662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spAutoFit/>
          </a:bodyPr>
          <a:lstStyle/>
          <a:p>
            <a:r>
              <a:rPr lang="en-US" sz="2400" dirty="0">
                <a:solidFill>
                  <a:schemeClr val="tx1"/>
                </a:solidFill>
              </a:rPr>
              <a:t>To schedule your session, </a:t>
            </a:r>
          </a:p>
          <a:p>
            <a:r>
              <a:rPr lang="en-US" sz="2400" dirty="0">
                <a:solidFill>
                  <a:schemeClr val="tx1"/>
                </a:solidFill>
              </a:rPr>
              <a:t>call John Cislo at </a:t>
            </a:r>
            <a:r>
              <a:rPr lang="en-US" sz="2400" b="1" dirty="0">
                <a:solidFill>
                  <a:schemeClr val="tx1"/>
                </a:solidFill>
              </a:rPr>
              <a:t>401-276-3746</a:t>
            </a:r>
            <a:r>
              <a:rPr lang="en-US" sz="2400" dirty="0">
                <a:solidFill>
                  <a:schemeClr val="tx1"/>
                </a:solidFill>
              </a:rPr>
              <a:t> </a:t>
            </a:r>
          </a:p>
          <a:p>
            <a:r>
              <a:rPr lang="en-US" sz="2400" dirty="0">
                <a:solidFill>
                  <a:schemeClr val="tx1"/>
                </a:solidFill>
              </a:rPr>
              <a:t>or e-mail </a:t>
            </a:r>
            <a:r>
              <a:rPr lang="en-US" sz="2400" dirty="0">
                <a:solidFill>
                  <a:schemeClr val="tx1"/>
                </a:solidFill>
                <a:hlinkClick r:id="rId3"/>
              </a:rPr>
              <a:t>John.Cislo@tiaa.org</a:t>
            </a:r>
            <a:r>
              <a:rPr lang="en-US" sz="2400" dirty="0">
                <a:solidFill>
                  <a:schemeClr val="tx1"/>
                </a:solidFill>
              </a:rPr>
              <a:t>.      </a:t>
            </a:r>
          </a:p>
          <a:p>
            <a:endParaRPr lang="en-US" sz="2400" dirty="0">
              <a:solidFill>
                <a:schemeClr val="tx1"/>
              </a:solidFill>
            </a:endParaRPr>
          </a:p>
          <a:p>
            <a:r>
              <a:rPr lang="en-US" sz="2400" dirty="0">
                <a:solidFill>
                  <a:schemeClr val="tx1"/>
                </a:solidFill>
              </a:rPr>
              <a:t>Or, call </a:t>
            </a:r>
            <a:r>
              <a:rPr lang="en-US" sz="2400" b="1" dirty="0">
                <a:solidFill>
                  <a:schemeClr val="tx1"/>
                </a:solidFill>
              </a:rPr>
              <a:t>800-897-1026</a:t>
            </a:r>
            <a:r>
              <a:rPr lang="en-US" sz="2400" dirty="0">
                <a:solidFill>
                  <a:schemeClr val="tx1"/>
                </a:solidFill>
              </a:rPr>
              <a:t>,</a:t>
            </a:r>
            <a:r>
              <a:rPr lang="en-US" sz="2400" b="1" dirty="0">
                <a:solidFill>
                  <a:schemeClr val="tx1"/>
                </a:solidFill>
              </a:rPr>
              <a:t> </a:t>
            </a:r>
            <a:r>
              <a:rPr lang="en-US" sz="2400" dirty="0">
                <a:solidFill>
                  <a:schemeClr val="tx1"/>
                </a:solidFill>
              </a:rPr>
              <a:t>weekdays, 8 a.m. to 10 p.m. or Saturdays, 9 a.m. to 6 p.m. (ET).</a:t>
            </a:r>
          </a:p>
          <a:p>
            <a:endParaRPr lang="en-US" sz="2400" dirty="0">
              <a:solidFill>
                <a:schemeClr val="tx1"/>
              </a:solidFill>
            </a:endParaRPr>
          </a:p>
          <a:p>
            <a:pPr>
              <a:spcAft>
                <a:spcPts val="600"/>
              </a:spcAft>
              <a:defRPr/>
            </a:pPr>
            <a:r>
              <a:rPr lang="en-US" sz="2400" dirty="0">
                <a:solidFill>
                  <a:schemeClr val="tx1"/>
                </a:solidFill>
              </a:rPr>
              <a:t>Online Advice and Education at </a:t>
            </a:r>
            <a:r>
              <a:rPr lang="en-US" sz="2400" b="1" dirty="0">
                <a:solidFill>
                  <a:schemeClr val="tx1"/>
                </a:solidFill>
                <a:hlinkClick r:id="rId4"/>
              </a:rPr>
              <a:t>TIAA.org</a:t>
            </a:r>
            <a:r>
              <a:rPr lang="en-US" sz="2400" b="1" dirty="0">
                <a:solidFill>
                  <a:schemeClr val="tx1"/>
                </a:solidFill>
                <a:ea typeface="Gustan Medium" pitchFamily="34" charset="0"/>
                <a:hlinkClick r:id="rId4"/>
              </a:rPr>
              <a:t>/</a:t>
            </a:r>
            <a:r>
              <a:rPr lang="en-US" sz="2400" b="1" dirty="0" err="1">
                <a:solidFill>
                  <a:schemeClr val="tx1"/>
                </a:solidFill>
                <a:ea typeface="Gustan Medium" pitchFamily="34" charset="0"/>
                <a:hlinkClick r:id="rId4"/>
              </a:rPr>
              <a:t>ri</a:t>
            </a:r>
            <a:endParaRPr lang="en-US" sz="2400" b="1" dirty="0">
              <a:solidFill>
                <a:schemeClr val="tx1"/>
              </a:solidFill>
            </a:endParaRPr>
          </a:p>
          <a:p>
            <a:pPr marL="285750" indent="-285750">
              <a:spcAft>
                <a:spcPts val="600"/>
              </a:spcAft>
              <a:buFont typeface="Arial" panose="020B0604020202020204" pitchFamily="34" charset="0"/>
              <a:buChar char="•"/>
              <a:defRPr/>
            </a:pPr>
            <a:r>
              <a:rPr lang="en-US" sz="2400" dirty="0">
                <a:solidFill>
                  <a:schemeClr val="tx1"/>
                </a:solidFill>
              </a:rPr>
              <a:t>4 simple steps to directly address your goals and financial situation</a:t>
            </a:r>
          </a:p>
          <a:p>
            <a:pPr marL="285750" indent="-285750">
              <a:spcAft>
                <a:spcPts val="600"/>
              </a:spcAft>
              <a:buFont typeface="Arial" panose="020B0604020202020204" pitchFamily="34" charset="0"/>
              <a:buChar char="•"/>
              <a:defRPr/>
            </a:pPr>
            <a:r>
              <a:rPr lang="en-US" sz="2400" dirty="0">
                <a:solidFill>
                  <a:schemeClr val="tx1"/>
                </a:solidFill>
              </a:rPr>
              <a:t>Quickly update your account</a:t>
            </a:r>
          </a:p>
          <a:p>
            <a:r>
              <a:rPr lang="en-US" sz="2400" dirty="0">
                <a:solidFill>
                  <a:schemeClr val="tx1"/>
                </a:solidFill>
              </a:rPr>
              <a:t>	</a:t>
            </a:r>
          </a:p>
        </p:txBody>
      </p:sp>
      <p:sp>
        <p:nvSpPr>
          <p:cNvPr id="6" name="TextBox 5">
            <a:extLst>
              <a:ext uri="{FF2B5EF4-FFF2-40B4-BE49-F238E27FC236}">
                <a16:creationId xmlns:a16="http://schemas.microsoft.com/office/drawing/2014/main" xmlns="" id="{155A567D-C779-4549-8976-9828171A1A33}"/>
              </a:ext>
            </a:extLst>
          </p:cNvPr>
          <p:cNvSpPr txBox="1"/>
          <p:nvPr/>
        </p:nvSpPr>
        <p:spPr>
          <a:xfrm>
            <a:off x="5627076" y="1011117"/>
            <a:ext cx="5890847" cy="830997"/>
          </a:xfrm>
          <a:prstGeom prst="rect">
            <a:avLst/>
          </a:prstGeom>
          <a:noFill/>
        </p:spPr>
        <p:txBody>
          <a:bodyPr wrap="square" rtlCol="0">
            <a:spAutoFit/>
          </a:bodyPr>
          <a:lstStyle/>
          <a:p>
            <a:r>
              <a:rPr lang="en-US" sz="2400" dirty="0"/>
              <a:t>Investment advice in person, via phone </a:t>
            </a:r>
          </a:p>
          <a:p>
            <a:r>
              <a:rPr lang="en-US" sz="2400" dirty="0"/>
              <a:t>or online</a:t>
            </a:r>
          </a:p>
        </p:txBody>
      </p:sp>
    </p:spTree>
    <p:extLst>
      <p:ext uri="{BB962C8B-B14F-4D97-AF65-F5344CB8AC3E}">
        <p14:creationId xmlns:p14="http://schemas.microsoft.com/office/powerpoint/2010/main" val="23802883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a:normAutofit/>
          </a:bodyPr>
          <a:lstStyle/>
          <a:p>
            <a:r>
              <a:rPr lang="en-US" sz="4000" dirty="0">
                <a:solidFill>
                  <a:schemeClr val="bg1"/>
                </a:solidFill>
                <a:hlinkClick r:id="rId3">
                  <a:extLst>
                    <a:ext uri="{A12FA001-AC4F-418D-AE19-62706E023703}">
                      <ahyp:hlinkClr xmlns="" xmlns:ahyp="http://schemas.microsoft.com/office/drawing/2018/hyperlinkcolor" val="tx"/>
                    </a:ext>
                  </a:extLst>
                </a:hlinkClick>
              </a:rPr>
              <a:t>Retirement Planning Checklist</a:t>
            </a:r>
            <a:endParaRPr lang="en-US" sz="4000" dirty="0">
              <a:solidFill>
                <a:schemeClr val="bg1"/>
              </a:solidFill>
            </a:endParaRPr>
          </a:p>
        </p:txBody>
      </p:sp>
      <p:sp>
        <p:nvSpPr>
          <p:cNvPr id="8" name="Freeform: Shape 7">
            <a:extLst>
              <a:ext uri="{FF2B5EF4-FFF2-40B4-BE49-F238E27FC236}">
                <a16:creationId xmlns:a16="http://schemas.microsoft.com/office/drawing/2014/main" xmlns="" id="{4FEBD785-89CD-4E2E-8D44-888A80BC3DA0}"/>
              </a:ext>
            </a:extLst>
          </p:cNvPr>
          <p:cNvSpPr/>
          <p:nvPr/>
        </p:nvSpPr>
        <p:spPr>
          <a:xfrm>
            <a:off x="6100966" y="955653"/>
            <a:ext cx="5115491" cy="342303"/>
          </a:xfrm>
          <a:custGeom>
            <a:avLst/>
            <a:gdLst>
              <a:gd name="connsiteX0" fmla="*/ 0 w 5115491"/>
              <a:gd name="connsiteY0" fmla="*/ 57052 h 342303"/>
              <a:gd name="connsiteX1" fmla="*/ 57052 w 5115491"/>
              <a:gd name="connsiteY1" fmla="*/ 0 h 342303"/>
              <a:gd name="connsiteX2" fmla="*/ 5058439 w 5115491"/>
              <a:gd name="connsiteY2" fmla="*/ 0 h 342303"/>
              <a:gd name="connsiteX3" fmla="*/ 5115491 w 5115491"/>
              <a:gd name="connsiteY3" fmla="*/ 57052 h 342303"/>
              <a:gd name="connsiteX4" fmla="*/ 5115491 w 5115491"/>
              <a:gd name="connsiteY4" fmla="*/ 285251 h 342303"/>
              <a:gd name="connsiteX5" fmla="*/ 5058439 w 5115491"/>
              <a:gd name="connsiteY5" fmla="*/ 342303 h 342303"/>
              <a:gd name="connsiteX6" fmla="*/ 57052 w 5115491"/>
              <a:gd name="connsiteY6" fmla="*/ 342303 h 342303"/>
              <a:gd name="connsiteX7" fmla="*/ 0 w 5115491"/>
              <a:gd name="connsiteY7" fmla="*/ 285251 h 342303"/>
              <a:gd name="connsiteX8" fmla="*/ 0 w 5115491"/>
              <a:gd name="connsiteY8" fmla="*/ 57052 h 34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15491" h="342303">
                <a:moveTo>
                  <a:pt x="0" y="57052"/>
                </a:moveTo>
                <a:cubicBezTo>
                  <a:pt x="0" y="25543"/>
                  <a:pt x="25543" y="0"/>
                  <a:pt x="57052" y="0"/>
                </a:cubicBezTo>
                <a:lnTo>
                  <a:pt x="5058439" y="0"/>
                </a:lnTo>
                <a:cubicBezTo>
                  <a:pt x="5089948" y="0"/>
                  <a:pt x="5115491" y="25543"/>
                  <a:pt x="5115491" y="57052"/>
                </a:cubicBezTo>
                <a:lnTo>
                  <a:pt x="5115491" y="285251"/>
                </a:lnTo>
                <a:cubicBezTo>
                  <a:pt x="5115491" y="316760"/>
                  <a:pt x="5089948" y="342303"/>
                  <a:pt x="5058439" y="342303"/>
                </a:cubicBezTo>
                <a:lnTo>
                  <a:pt x="57052" y="342303"/>
                </a:lnTo>
                <a:cubicBezTo>
                  <a:pt x="25543" y="342303"/>
                  <a:pt x="0" y="316760"/>
                  <a:pt x="0" y="285251"/>
                </a:cubicBezTo>
                <a:lnTo>
                  <a:pt x="0" y="57052"/>
                </a:lnTo>
                <a:close/>
              </a:path>
            </a:pathLst>
          </a:custGeom>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spcFirstLastPara="0" vert="horz" wrap="square" lIns="85290" tIns="85290" rIns="85290" bIns="85290" numCol="1" spcCol="1270" anchor="ctr" anchorCtr="0">
            <a:noAutofit/>
          </a:bodyPr>
          <a:lstStyle/>
          <a:p>
            <a:pPr marL="0" lvl="0" indent="0" algn="l" defTabSz="800100">
              <a:lnSpc>
                <a:spcPct val="90000"/>
              </a:lnSpc>
              <a:spcBef>
                <a:spcPct val="0"/>
              </a:spcBef>
              <a:spcAft>
                <a:spcPct val="35000"/>
              </a:spcAft>
              <a:buNone/>
            </a:pPr>
            <a:r>
              <a:rPr lang="en-US" sz="1800" kern="1200" dirty="0"/>
              <a:t>One or More Years Before Retirement</a:t>
            </a:r>
          </a:p>
        </p:txBody>
      </p:sp>
      <p:sp>
        <p:nvSpPr>
          <p:cNvPr id="4" name="TextBox 3">
            <a:extLst>
              <a:ext uri="{FF2B5EF4-FFF2-40B4-BE49-F238E27FC236}">
                <a16:creationId xmlns:a16="http://schemas.microsoft.com/office/drawing/2014/main" xmlns="" id="{A47DA573-3AB2-4C7B-8B7A-AE71D53CA06F}"/>
              </a:ext>
            </a:extLst>
          </p:cNvPr>
          <p:cNvSpPr txBox="1"/>
          <p:nvPr/>
        </p:nvSpPr>
        <p:spPr>
          <a:xfrm>
            <a:off x="6096000" y="1345223"/>
            <a:ext cx="5096608" cy="1754326"/>
          </a:xfrm>
          <a:prstGeom prst="rect">
            <a:avLst/>
          </a:prstGeom>
          <a:noFill/>
        </p:spPr>
        <p:txBody>
          <a:bodyPr wrap="square" rtlCol="0">
            <a:spAutoFit/>
          </a:bodyPr>
          <a:lstStyle/>
          <a:p>
            <a:pPr marL="285750" indent="-285750">
              <a:buFont typeface="Wingdings" panose="05000000000000000000" pitchFamily="2" charset="2"/>
              <a:buChar char="q"/>
            </a:pPr>
            <a:r>
              <a:rPr lang="en-US" dirty="0"/>
              <a:t>Log into your account at ERSRI.org to update personal information and run a benefit estimate. If you question any information, reach out to ERSRI for a Salary Verification Form</a:t>
            </a:r>
          </a:p>
          <a:p>
            <a:pPr marL="285750" indent="-285750">
              <a:buFont typeface="Wingdings" panose="05000000000000000000" pitchFamily="2" charset="2"/>
              <a:buChar char="q"/>
            </a:pPr>
            <a:r>
              <a:rPr lang="en-US" dirty="0"/>
              <a:t>Contact TIAA to meet with a financial planner to discuss your withdrawal options for your DC plan</a:t>
            </a:r>
          </a:p>
        </p:txBody>
      </p:sp>
      <p:sp>
        <p:nvSpPr>
          <p:cNvPr id="11" name="Freeform: Shape 10">
            <a:extLst>
              <a:ext uri="{FF2B5EF4-FFF2-40B4-BE49-F238E27FC236}">
                <a16:creationId xmlns:a16="http://schemas.microsoft.com/office/drawing/2014/main" xmlns="" id="{533C9017-827E-44F8-A313-1EF38A7247C1}"/>
              </a:ext>
            </a:extLst>
          </p:cNvPr>
          <p:cNvSpPr/>
          <p:nvPr/>
        </p:nvSpPr>
        <p:spPr>
          <a:xfrm>
            <a:off x="6096000" y="3394135"/>
            <a:ext cx="5115491" cy="342303"/>
          </a:xfrm>
          <a:custGeom>
            <a:avLst/>
            <a:gdLst>
              <a:gd name="connsiteX0" fmla="*/ 0 w 5115491"/>
              <a:gd name="connsiteY0" fmla="*/ 57052 h 342303"/>
              <a:gd name="connsiteX1" fmla="*/ 57052 w 5115491"/>
              <a:gd name="connsiteY1" fmla="*/ 0 h 342303"/>
              <a:gd name="connsiteX2" fmla="*/ 5058439 w 5115491"/>
              <a:gd name="connsiteY2" fmla="*/ 0 h 342303"/>
              <a:gd name="connsiteX3" fmla="*/ 5115491 w 5115491"/>
              <a:gd name="connsiteY3" fmla="*/ 57052 h 342303"/>
              <a:gd name="connsiteX4" fmla="*/ 5115491 w 5115491"/>
              <a:gd name="connsiteY4" fmla="*/ 285251 h 342303"/>
              <a:gd name="connsiteX5" fmla="*/ 5058439 w 5115491"/>
              <a:gd name="connsiteY5" fmla="*/ 342303 h 342303"/>
              <a:gd name="connsiteX6" fmla="*/ 57052 w 5115491"/>
              <a:gd name="connsiteY6" fmla="*/ 342303 h 342303"/>
              <a:gd name="connsiteX7" fmla="*/ 0 w 5115491"/>
              <a:gd name="connsiteY7" fmla="*/ 285251 h 342303"/>
              <a:gd name="connsiteX8" fmla="*/ 0 w 5115491"/>
              <a:gd name="connsiteY8" fmla="*/ 57052 h 34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15491" h="342303">
                <a:moveTo>
                  <a:pt x="0" y="57052"/>
                </a:moveTo>
                <a:cubicBezTo>
                  <a:pt x="0" y="25543"/>
                  <a:pt x="25543" y="0"/>
                  <a:pt x="57052" y="0"/>
                </a:cubicBezTo>
                <a:lnTo>
                  <a:pt x="5058439" y="0"/>
                </a:lnTo>
                <a:cubicBezTo>
                  <a:pt x="5089948" y="0"/>
                  <a:pt x="5115491" y="25543"/>
                  <a:pt x="5115491" y="57052"/>
                </a:cubicBezTo>
                <a:lnTo>
                  <a:pt x="5115491" y="285251"/>
                </a:lnTo>
                <a:cubicBezTo>
                  <a:pt x="5115491" y="316760"/>
                  <a:pt x="5089948" y="342303"/>
                  <a:pt x="5058439" y="342303"/>
                </a:cubicBezTo>
                <a:lnTo>
                  <a:pt x="57052" y="342303"/>
                </a:lnTo>
                <a:cubicBezTo>
                  <a:pt x="25543" y="342303"/>
                  <a:pt x="0" y="316760"/>
                  <a:pt x="0" y="285251"/>
                </a:cubicBezTo>
                <a:lnTo>
                  <a:pt x="0" y="57052"/>
                </a:lnTo>
                <a:close/>
              </a:path>
            </a:pathLst>
          </a:custGeom>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spcFirstLastPara="0" vert="horz" wrap="square" lIns="85290" tIns="85290" rIns="85290" bIns="85290" numCol="1" spcCol="1270" anchor="ctr" anchorCtr="0">
            <a:noAutofit/>
          </a:bodyPr>
          <a:lstStyle/>
          <a:p>
            <a:pPr marL="0" lvl="0" indent="0" algn="l" defTabSz="800100">
              <a:lnSpc>
                <a:spcPct val="90000"/>
              </a:lnSpc>
              <a:spcBef>
                <a:spcPct val="0"/>
              </a:spcBef>
              <a:spcAft>
                <a:spcPct val="35000"/>
              </a:spcAft>
              <a:buNone/>
            </a:pPr>
            <a:r>
              <a:rPr lang="en-US" sz="1800" kern="1200" dirty="0"/>
              <a:t>Six to Nine Months Before Retirement</a:t>
            </a:r>
          </a:p>
        </p:txBody>
      </p:sp>
      <p:sp>
        <p:nvSpPr>
          <p:cNvPr id="13" name="TextBox 12">
            <a:extLst>
              <a:ext uri="{FF2B5EF4-FFF2-40B4-BE49-F238E27FC236}">
                <a16:creationId xmlns:a16="http://schemas.microsoft.com/office/drawing/2014/main" xmlns="" id="{3BF8172A-D6C9-4C26-BAFF-C7F9E93A42A9}"/>
              </a:ext>
            </a:extLst>
          </p:cNvPr>
          <p:cNvSpPr txBox="1"/>
          <p:nvPr/>
        </p:nvSpPr>
        <p:spPr>
          <a:xfrm>
            <a:off x="6098933" y="3738275"/>
            <a:ext cx="5096608" cy="1200329"/>
          </a:xfrm>
          <a:prstGeom prst="rect">
            <a:avLst/>
          </a:prstGeom>
          <a:noFill/>
        </p:spPr>
        <p:txBody>
          <a:bodyPr wrap="square" rtlCol="0">
            <a:spAutoFit/>
          </a:bodyPr>
          <a:lstStyle/>
          <a:p>
            <a:pPr marL="285750" indent="-285750">
              <a:buFont typeface="Wingdings" panose="05000000000000000000" pitchFamily="2" charset="2"/>
              <a:buChar char="q"/>
            </a:pPr>
            <a:r>
              <a:rPr lang="en-US" dirty="0"/>
              <a:t>Contact ERSRI to schedule an appointment for a group retirement workshop</a:t>
            </a:r>
          </a:p>
          <a:p>
            <a:pPr marL="742950" lvl="1" indent="-285750">
              <a:buFont typeface="Wingdings" panose="05000000000000000000" pitchFamily="2" charset="2"/>
              <a:buChar char="q"/>
            </a:pPr>
            <a:r>
              <a:rPr lang="en-US" dirty="0"/>
              <a:t>You will receive your benefit estimate and all paperwork necessary to retire</a:t>
            </a:r>
          </a:p>
        </p:txBody>
      </p:sp>
    </p:spTree>
    <p:extLst>
      <p:ext uri="{BB962C8B-B14F-4D97-AF65-F5344CB8AC3E}">
        <p14:creationId xmlns:p14="http://schemas.microsoft.com/office/powerpoint/2010/main" val="18978999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a:normAutofit/>
          </a:bodyPr>
          <a:lstStyle/>
          <a:p>
            <a:r>
              <a:rPr lang="en-US" sz="4000" dirty="0">
                <a:solidFill>
                  <a:schemeClr val="bg1"/>
                </a:solidFill>
                <a:hlinkClick r:id="rId3">
                  <a:extLst>
                    <a:ext uri="{A12FA001-AC4F-418D-AE19-62706E023703}">
                      <ahyp:hlinkClr xmlns="" xmlns:ahyp="http://schemas.microsoft.com/office/drawing/2018/hyperlinkcolor" val="tx"/>
                    </a:ext>
                  </a:extLst>
                </a:hlinkClick>
              </a:rPr>
              <a:t>Retirement Planning Checklist</a:t>
            </a:r>
            <a:endParaRPr lang="en-US" sz="4000" dirty="0">
              <a:solidFill>
                <a:schemeClr val="bg1"/>
              </a:solidFill>
            </a:endParaRPr>
          </a:p>
        </p:txBody>
      </p:sp>
      <p:sp>
        <p:nvSpPr>
          <p:cNvPr id="8" name="Freeform: Shape 7">
            <a:extLst>
              <a:ext uri="{FF2B5EF4-FFF2-40B4-BE49-F238E27FC236}">
                <a16:creationId xmlns:a16="http://schemas.microsoft.com/office/drawing/2014/main" xmlns="" id="{4FEBD785-89CD-4E2E-8D44-888A80BC3DA0}"/>
              </a:ext>
            </a:extLst>
          </p:cNvPr>
          <p:cNvSpPr/>
          <p:nvPr/>
        </p:nvSpPr>
        <p:spPr>
          <a:xfrm>
            <a:off x="6091238" y="955653"/>
            <a:ext cx="5115491" cy="342303"/>
          </a:xfrm>
          <a:custGeom>
            <a:avLst/>
            <a:gdLst>
              <a:gd name="connsiteX0" fmla="*/ 0 w 5115491"/>
              <a:gd name="connsiteY0" fmla="*/ 57052 h 342303"/>
              <a:gd name="connsiteX1" fmla="*/ 57052 w 5115491"/>
              <a:gd name="connsiteY1" fmla="*/ 0 h 342303"/>
              <a:gd name="connsiteX2" fmla="*/ 5058439 w 5115491"/>
              <a:gd name="connsiteY2" fmla="*/ 0 h 342303"/>
              <a:gd name="connsiteX3" fmla="*/ 5115491 w 5115491"/>
              <a:gd name="connsiteY3" fmla="*/ 57052 h 342303"/>
              <a:gd name="connsiteX4" fmla="*/ 5115491 w 5115491"/>
              <a:gd name="connsiteY4" fmla="*/ 285251 h 342303"/>
              <a:gd name="connsiteX5" fmla="*/ 5058439 w 5115491"/>
              <a:gd name="connsiteY5" fmla="*/ 342303 h 342303"/>
              <a:gd name="connsiteX6" fmla="*/ 57052 w 5115491"/>
              <a:gd name="connsiteY6" fmla="*/ 342303 h 342303"/>
              <a:gd name="connsiteX7" fmla="*/ 0 w 5115491"/>
              <a:gd name="connsiteY7" fmla="*/ 285251 h 342303"/>
              <a:gd name="connsiteX8" fmla="*/ 0 w 5115491"/>
              <a:gd name="connsiteY8" fmla="*/ 57052 h 34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15491" h="342303">
                <a:moveTo>
                  <a:pt x="0" y="57052"/>
                </a:moveTo>
                <a:cubicBezTo>
                  <a:pt x="0" y="25543"/>
                  <a:pt x="25543" y="0"/>
                  <a:pt x="57052" y="0"/>
                </a:cubicBezTo>
                <a:lnTo>
                  <a:pt x="5058439" y="0"/>
                </a:lnTo>
                <a:cubicBezTo>
                  <a:pt x="5089948" y="0"/>
                  <a:pt x="5115491" y="25543"/>
                  <a:pt x="5115491" y="57052"/>
                </a:cubicBezTo>
                <a:lnTo>
                  <a:pt x="5115491" y="285251"/>
                </a:lnTo>
                <a:cubicBezTo>
                  <a:pt x="5115491" y="316760"/>
                  <a:pt x="5089948" y="342303"/>
                  <a:pt x="5058439" y="342303"/>
                </a:cubicBezTo>
                <a:lnTo>
                  <a:pt x="57052" y="342303"/>
                </a:lnTo>
                <a:cubicBezTo>
                  <a:pt x="25543" y="342303"/>
                  <a:pt x="0" y="316760"/>
                  <a:pt x="0" y="285251"/>
                </a:cubicBezTo>
                <a:lnTo>
                  <a:pt x="0" y="57052"/>
                </a:lnTo>
                <a:close/>
              </a:path>
            </a:pathLst>
          </a:custGeom>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spcFirstLastPara="0" vert="horz" wrap="square" lIns="85290" tIns="85290" rIns="85290" bIns="85290" numCol="1" spcCol="1270" anchor="ctr" anchorCtr="0">
            <a:noAutofit/>
          </a:bodyPr>
          <a:lstStyle/>
          <a:p>
            <a:pPr marL="0" lvl="0" indent="0" algn="l" defTabSz="800100">
              <a:lnSpc>
                <a:spcPct val="90000"/>
              </a:lnSpc>
              <a:spcBef>
                <a:spcPct val="0"/>
              </a:spcBef>
              <a:spcAft>
                <a:spcPct val="35000"/>
              </a:spcAft>
              <a:buNone/>
            </a:pPr>
            <a:r>
              <a:rPr lang="en-US" sz="1800" kern="1200" dirty="0"/>
              <a:t>Two to Three Months Before Retirement</a:t>
            </a:r>
          </a:p>
        </p:txBody>
      </p:sp>
      <p:sp>
        <p:nvSpPr>
          <p:cNvPr id="4" name="TextBox 3">
            <a:extLst>
              <a:ext uri="{FF2B5EF4-FFF2-40B4-BE49-F238E27FC236}">
                <a16:creationId xmlns:a16="http://schemas.microsoft.com/office/drawing/2014/main" xmlns="" id="{A47DA573-3AB2-4C7B-8B7A-AE71D53CA06F}"/>
              </a:ext>
            </a:extLst>
          </p:cNvPr>
          <p:cNvSpPr txBox="1"/>
          <p:nvPr/>
        </p:nvSpPr>
        <p:spPr>
          <a:xfrm>
            <a:off x="6096000" y="1345223"/>
            <a:ext cx="5096608" cy="2585323"/>
          </a:xfrm>
          <a:prstGeom prst="rect">
            <a:avLst/>
          </a:prstGeom>
          <a:noFill/>
        </p:spPr>
        <p:txBody>
          <a:bodyPr wrap="square" rtlCol="0">
            <a:spAutoFit/>
          </a:bodyPr>
          <a:lstStyle/>
          <a:p>
            <a:pPr marL="285750" indent="-285750">
              <a:buFont typeface="Wingdings" panose="05000000000000000000" pitchFamily="2" charset="2"/>
              <a:buChar char="q"/>
            </a:pPr>
            <a:r>
              <a:rPr lang="en-US" dirty="0"/>
              <a:t>Notify your employer of your intention to retire and provide them with the Employers’ Certification of Retirement form, which you will receive at your ERSRI Retirement Workshop. This form must be completed and returned to ERSRI by your employer.  ERSRI cannot begin processing your pension benefit until we receive this form. Please make sure your employer returns the form to ERSRI when you terminate employment</a:t>
            </a:r>
          </a:p>
        </p:txBody>
      </p:sp>
      <p:sp>
        <p:nvSpPr>
          <p:cNvPr id="11" name="Freeform: Shape 10">
            <a:extLst>
              <a:ext uri="{FF2B5EF4-FFF2-40B4-BE49-F238E27FC236}">
                <a16:creationId xmlns:a16="http://schemas.microsoft.com/office/drawing/2014/main" xmlns="" id="{533C9017-827E-44F8-A313-1EF38A7247C1}"/>
              </a:ext>
            </a:extLst>
          </p:cNvPr>
          <p:cNvSpPr/>
          <p:nvPr/>
        </p:nvSpPr>
        <p:spPr>
          <a:xfrm>
            <a:off x="6096000" y="4063738"/>
            <a:ext cx="5115491" cy="342303"/>
          </a:xfrm>
          <a:custGeom>
            <a:avLst/>
            <a:gdLst>
              <a:gd name="connsiteX0" fmla="*/ 0 w 5115491"/>
              <a:gd name="connsiteY0" fmla="*/ 57052 h 342303"/>
              <a:gd name="connsiteX1" fmla="*/ 57052 w 5115491"/>
              <a:gd name="connsiteY1" fmla="*/ 0 h 342303"/>
              <a:gd name="connsiteX2" fmla="*/ 5058439 w 5115491"/>
              <a:gd name="connsiteY2" fmla="*/ 0 h 342303"/>
              <a:gd name="connsiteX3" fmla="*/ 5115491 w 5115491"/>
              <a:gd name="connsiteY3" fmla="*/ 57052 h 342303"/>
              <a:gd name="connsiteX4" fmla="*/ 5115491 w 5115491"/>
              <a:gd name="connsiteY4" fmla="*/ 285251 h 342303"/>
              <a:gd name="connsiteX5" fmla="*/ 5058439 w 5115491"/>
              <a:gd name="connsiteY5" fmla="*/ 342303 h 342303"/>
              <a:gd name="connsiteX6" fmla="*/ 57052 w 5115491"/>
              <a:gd name="connsiteY6" fmla="*/ 342303 h 342303"/>
              <a:gd name="connsiteX7" fmla="*/ 0 w 5115491"/>
              <a:gd name="connsiteY7" fmla="*/ 285251 h 342303"/>
              <a:gd name="connsiteX8" fmla="*/ 0 w 5115491"/>
              <a:gd name="connsiteY8" fmla="*/ 57052 h 342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115491" h="342303">
                <a:moveTo>
                  <a:pt x="0" y="57052"/>
                </a:moveTo>
                <a:cubicBezTo>
                  <a:pt x="0" y="25543"/>
                  <a:pt x="25543" y="0"/>
                  <a:pt x="57052" y="0"/>
                </a:cubicBezTo>
                <a:lnTo>
                  <a:pt x="5058439" y="0"/>
                </a:lnTo>
                <a:cubicBezTo>
                  <a:pt x="5089948" y="0"/>
                  <a:pt x="5115491" y="25543"/>
                  <a:pt x="5115491" y="57052"/>
                </a:cubicBezTo>
                <a:lnTo>
                  <a:pt x="5115491" y="285251"/>
                </a:lnTo>
                <a:cubicBezTo>
                  <a:pt x="5115491" y="316760"/>
                  <a:pt x="5089948" y="342303"/>
                  <a:pt x="5058439" y="342303"/>
                </a:cubicBezTo>
                <a:lnTo>
                  <a:pt x="57052" y="342303"/>
                </a:lnTo>
                <a:cubicBezTo>
                  <a:pt x="25543" y="342303"/>
                  <a:pt x="0" y="316760"/>
                  <a:pt x="0" y="285251"/>
                </a:cubicBezTo>
                <a:lnTo>
                  <a:pt x="0" y="57052"/>
                </a:lnTo>
                <a:close/>
              </a:path>
            </a:pathLst>
          </a:custGeom>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spcFirstLastPara="0" vert="horz" wrap="square" lIns="85290" tIns="85290" rIns="85290" bIns="85290" numCol="1" spcCol="1270" anchor="ctr" anchorCtr="0">
            <a:noAutofit/>
          </a:bodyPr>
          <a:lstStyle/>
          <a:p>
            <a:pPr marL="0" lvl="0" indent="0" algn="l" defTabSz="800100">
              <a:lnSpc>
                <a:spcPct val="90000"/>
              </a:lnSpc>
              <a:spcBef>
                <a:spcPct val="0"/>
              </a:spcBef>
              <a:spcAft>
                <a:spcPct val="35000"/>
              </a:spcAft>
              <a:buNone/>
            </a:pPr>
            <a:r>
              <a:rPr lang="en-US" sz="1800" kern="1200" dirty="0"/>
              <a:t>Prior to Your Termination Date</a:t>
            </a:r>
          </a:p>
        </p:txBody>
      </p:sp>
      <p:sp>
        <p:nvSpPr>
          <p:cNvPr id="13" name="TextBox 12">
            <a:extLst>
              <a:ext uri="{FF2B5EF4-FFF2-40B4-BE49-F238E27FC236}">
                <a16:creationId xmlns:a16="http://schemas.microsoft.com/office/drawing/2014/main" xmlns="" id="{3BF8172A-D6C9-4C26-BAFF-C7F9E93A42A9}"/>
              </a:ext>
            </a:extLst>
          </p:cNvPr>
          <p:cNvSpPr txBox="1"/>
          <p:nvPr/>
        </p:nvSpPr>
        <p:spPr>
          <a:xfrm>
            <a:off x="6098933" y="4407878"/>
            <a:ext cx="5096608" cy="1477328"/>
          </a:xfrm>
          <a:prstGeom prst="rect">
            <a:avLst/>
          </a:prstGeom>
          <a:noFill/>
        </p:spPr>
        <p:txBody>
          <a:bodyPr wrap="square" rtlCol="0">
            <a:spAutoFit/>
          </a:bodyPr>
          <a:lstStyle/>
          <a:p>
            <a:pPr marL="285750" indent="-285750">
              <a:buFont typeface="Wingdings" panose="05000000000000000000" pitchFamily="2" charset="2"/>
              <a:buChar char="q"/>
            </a:pPr>
            <a:r>
              <a:rPr lang="en-US" dirty="0"/>
              <a:t>Review the “How to Complete Your Retirement Paperwork; contact ERSRI with questions</a:t>
            </a:r>
          </a:p>
          <a:p>
            <a:pPr marL="285750" indent="-285750">
              <a:buFont typeface="Wingdings" panose="05000000000000000000" pitchFamily="2" charset="2"/>
              <a:buChar char="q"/>
            </a:pPr>
            <a:r>
              <a:rPr lang="en-US" dirty="0"/>
              <a:t>Complete and return the Required Retirement Paperwork to ERSRI </a:t>
            </a:r>
            <a:r>
              <a:rPr lang="en-US" b="1" u="sng" dirty="0"/>
              <a:t>prior</a:t>
            </a:r>
            <a:r>
              <a:rPr lang="en-US" dirty="0"/>
              <a:t> to terminating employment.</a:t>
            </a:r>
          </a:p>
        </p:txBody>
      </p:sp>
    </p:spTree>
    <p:extLst>
      <p:ext uri="{BB962C8B-B14F-4D97-AF65-F5344CB8AC3E}">
        <p14:creationId xmlns:p14="http://schemas.microsoft.com/office/powerpoint/2010/main" val="10759094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xmlns="" id="{AFA67CD3-AB4E-4A7A-BEB8-53C445D8C44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3726"/>
            <a:ext cx="5614875"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xmlns="" id="{07CF545F-9C2E-4446-97CD-AD92990C2B68}"/>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2"/>
          <p:cNvSpPr>
            <a:spLocks noGrp="1"/>
          </p:cNvSpPr>
          <p:nvPr>
            <p:ph type="title"/>
          </p:nvPr>
        </p:nvSpPr>
        <p:spPr>
          <a:xfrm>
            <a:off x="6094105" y="802955"/>
            <a:ext cx="4977976" cy="1454051"/>
          </a:xfrm>
        </p:spPr>
        <p:txBody>
          <a:bodyPr>
            <a:normAutofit/>
          </a:bodyPr>
          <a:lstStyle/>
          <a:p>
            <a:r>
              <a:rPr lang="en-US">
                <a:solidFill>
                  <a:srgbClr val="000000"/>
                </a:solidFill>
              </a:rPr>
              <a:t>Consider saving more</a:t>
            </a:r>
          </a:p>
        </p:txBody>
      </p:sp>
      <p:sp>
        <p:nvSpPr>
          <p:cNvPr id="15" name="Freeform 62">
            <a:extLst>
              <a:ext uri="{FF2B5EF4-FFF2-40B4-BE49-F238E27FC236}">
                <a16:creationId xmlns:a16="http://schemas.microsoft.com/office/drawing/2014/main" xmlns="" id="{339C8D78-A644-462F-B674-F440635E53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738619"/>
            <a:ext cx="5000438" cy="5400962"/>
          </a:xfrm>
          <a:custGeom>
            <a:avLst/>
            <a:gdLst>
              <a:gd name="connsiteX0" fmla="*/ 2299956 w 5000438"/>
              <a:gd name="connsiteY0" fmla="*/ 0 h 5400962"/>
              <a:gd name="connsiteX1" fmla="*/ 5000438 w 5000438"/>
              <a:gd name="connsiteY1" fmla="*/ 2700481 h 5400962"/>
              <a:gd name="connsiteX2" fmla="*/ 2299956 w 5000438"/>
              <a:gd name="connsiteY2" fmla="*/ 5400962 h 5400962"/>
              <a:gd name="connsiteX3" fmla="*/ 60675 w 5000438"/>
              <a:gd name="connsiteY3" fmla="*/ 4210346 h 5400962"/>
              <a:gd name="connsiteX4" fmla="*/ 0 w 5000438"/>
              <a:gd name="connsiteY4" fmla="*/ 4110472 h 5400962"/>
              <a:gd name="connsiteX5" fmla="*/ 0 w 5000438"/>
              <a:gd name="connsiteY5" fmla="*/ 1290491 h 5400962"/>
              <a:gd name="connsiteX6" fmla="*/ 60675 w 5000438"/>
              <a:gd name="connsiteY6" fmla="*/ 1190617 h 5400962"/>
              <a:gd name="connsiteX7" fmla="*/ 2299956 w 5000438"/>
              <a:gd name="connsiteY7" fmla="*/ 0 h 5400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000438" h="5400962">
                <a:moveTo>
                  <a:pt x="2299956" y="0"/>
                </a:moveTo>
                <a:cubicBezTo>
                  <a:pt x="3791390" y="0"/>
                  <a:pt x="5000438" y="1209047"/>
                  <a:pt x="5000438" y="2700481"/>
                </a:cubicBezTo>
                <a:cubicBezTo>
                  <a:pt x="5000438" y="4191915"/>
                  <a:pt x="3791390" y="5400962"/>
                  <a:pt x="2299956" y="5400962"/>
                </a:cubicBezTo>
                <a:cubicBezTo>
                  <a:pt x="1367810" y="5400962"/>
                  <a:pt x="545971" y="4928678"/>
                  <a:pt x="60675" y="4210346"/>
                </a:cubicBezTo>
                <a:lnTo>
                  <a:pt x="0" y="4110472"/>
                </a:lnTo>
                <a:lnTo>
                  <a:pt x="0" y="1290491"/>
                </a:lnTo>
                <a:lnTo>
                  <a:pt x="60675" y="1190617"/>
                </a:lnTo>
                <a:cubicBezTo>
                  <a:pt x="545971" y="472284"/>
                  <a:pt x="1367810" y="0"/>
                  <a:pt x="2299956"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85000"/>
                  </a:schemeClr>
                </a:gs>
                <a:gs pos="100000">
                  <a:schemeClr val="bg2">
                    <a:lumMod val="8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8" name="Graphic 7" descr="Piggy Bank">
            <a:extLst>
              <a:ext uri="{FF2B5EF4-FFF2-40B4-BE49-F238E27FC236}">
                <a16:creationId xmlns:a16="http://schemas.microsoft.com/office/drawing/2014/main" xmlns="" id="{6419218A-DC98-4AF4-BE7D-D1C246C78A8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 xmlns:asvg="http://schemas.microsoft.com/office/drawing/2016/SVG/main" r:embed="rId4"/>
              </a:ext>
            </a:extLst>
          </a:blip>
          <a:stretch>
            <a:fillRect/>
          </a:stretch>
        </p:blipFill>
        <p:spPr>
          <a:xfrm>
            <a:off x="450254" y="1629089"/>
            <a:ext cx="3620021" cy="3620021"/>
          </a:xfrm>
          <a:prstGeom prst="rect">
            <a:avLst/>
          </a:prstGeom>
        </p:spPr>
      </p:pic>
      <p:sp>
        <p:nvSpPr>
          <p:cNvPr id="4" name="Content Placeholder 3"/>
          <p:cNvSpPr>
            <a:spLocks noGrp="1"/>
          </p:cNvSpPr>
          <p:nvPr>
            <p:ph idx="1"/>
          </p:nvPr>
        </p:nvSpPr>
        <p:spPr>
          <a:xfrm>
            <a:off x="6090574" y="2421682"/>
            <a:ext cx="4977578" cy="3639289"/>
          </a:xfrm>
        </p:spPr>
        <p:txBody>
          <a:bodyPr anchor="ctr">
            <a:normAutofit lnSpcReduction="10000"/>
          </a:bodyPr>
          <a:lstStyle/>
          <a:p>
            <a:r>
              <a:rPr lang="en-US" sz="2000" dirty="0">
                <a:solidFill>
                  <a:srgbClr val="000000"/>
                </a:solidFill>
              </a:rPr>
              <a:t>Your school offers one or more Deferred </a:t>
            </a:r>
            <a:br>
              <a:rPr lang="en-US" sz="2000" dirty="0">
                <a:solidFill>
                  <a:srgbClr val="000000"/>
                </a:solidFill>
              </a:rPr>
            </a:br>
            <a:r>
              <a:rPr lang="en-US" sz="2000" dirty="0">
                <a:solidFill>
                  <a:srgbClr val="000000"/>
                </a:solidFill>
              </a:rPr>
              <a:t>Compensation Plans to save additional money for retirement</a:t>
            </a:r>
          </a:p>
          <a:p>
            <a:pPr lvl="1"/>
            <a:r>
              <a:rPr lang="en-US" sz="2000" dirty="0">
                <a:solidFill>
                  <a:srgbClr val="000000"/>
                </a:solidFill>
              </a:rPr>
              <a:t>Convenient payroll deductions</a:t>
            </a:r>
          </a:p>
          <a:p>
            <a:pPr lvl="1"/>
            <a:r>
              <a:rPr lang="en-US" sz="2000" dirty="0">
                <a:solidFill>
                  <a:srgbClr val="000000"/>
                </a:solidFill>
              </a:rPr>
              <a:t>Pretax savings reduce your current taxable income</a:t>
            </a:r>
          </a:p>
          <a:p>
            <a:pPr lvl="1"/>
            <a:r>
              <a:rPr lang="en-US" sz="2000" dirty="0">
                <a:solidFill>
                  <a:srgbClr val="000000"/>
                </a:solidFill>
              </a:rPr>
              <a:t>Tax-deferred growth on your earnings</a:t>
            </a:r>
          </a:p>
          <a:p>
            <a:r>
              <a:rPr lang="en-US" sz="2000" dirty="0">
                <a:solidFill>
                  <a:srgbClr val="000000"/>
                </a:solidFill>
              </a:rPr>
              <a:t>Voluntary contributions help bolster </a:t>
            </a:r>
            <a:br>
              <a:rPr lang="en-US" sz="2000" dirty="0">
                <a:solidFill>
                  <a:srgbClr val="000000"/>
                </a:solidFill>
              </a:rPr>
            </a:br>
            <a:r>
              <a:rPr lang="en-US" sz="2000" dirty="0">
                <a:solidFill>
                  <a:srgbClr val="000000"/>
                </a:solidFill>
              </a:rPr>
              <a:t>your retirement savings</a:t>
            </a:r>
          </a:p>
          <a:p>
            <a:endParaRPr lang="en-US" sz="2000" dirty="0">
              <a:solidFill>
                <a:srgbClr val="000000"/>
              </a:solidFill>
            </a:endParaRPr>
          </a:p>
          <a:p>
            <a:pPr marL="0" indent="0">
              <a:buNone/>
            </a:pPr>
            <a:r>
              <a:rPr lang="en-US" sz="2000" u="sng" dirty="0">
                <a:solidFill>
                  <a:srgbClr val="0563C1"/>
                </a:solidFill>
                <a:latin typeface="Calibri" panose="020F0502020204030204" pitchFamily="34" charset="0"/>
                <a:hlinkClick r:id="rId5">
                  <a:extLst>
                    <a:ext uri="{A12FA001-AC4F-418D-AE19-62706E023703}">
                      <ahyp:hlinkClr xmlns="" xmlns:ahyp="http://schemas.microsoft.com/office/drawing/2018/hyperlinkcolor" val="tx"/>
                    </a:ext>
                  </a:extLst>
                </a:hlinkClick>
              </a:rPr>
              <a:t>https://www.omni403b.com/PlanDetail</a:t>
            </a:r>
            <a:r>
              <a:rPr lang="en-US" sz="2000" dirty="0"/>
              <a:t> </a:t>
            </a:r>
            <a:endParaRPr lang="en-US" sz="2000" dirty="0">
              <a:solidFill>
                <a:srgbClr val="000000"/>
              </a:solidFill>
            </a:endParaRPr>
          </a:p>
          <a:p>
            <a:endParaRPr lang="en-US" sz="2000" dirty="0">
              <a:solidFill>
                <a:srgbClr val="000000"/>
              </a:solidFill>
            </a:endParaRPr>
          </a:p>
        </p:txBody>
      </p:sp>
    </p:spTree>
    <p:extLst>
      <p:ext uri="{BB962C8B-B14F-4D97-AF65-F5344CB8AC3E}">
        <p14:creationId xmlns:p14="http://schemas.microsoft.com/office/powerpoint/2010/main" val="19377270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136428" y="627564"/>
            <a:ext cx="7474172" cy="1325563"/>
          </a:xfrm>
        </p:spPr>
        <p:txBody>
          <a:bodyPr>
            <a:normAutofit/>
          </a:bodyPr>
          <a:lstStyle/>
          <a:p>
            <a:r>
              <a:rPr lang="en-US"/>
              <a:t>Financial Wellness</a:t>
            </a:r>
          </a:p>
        </p:txBody>
      </p:sp>
      <p:sp>
        <p:nvSpPr>
          <p:cNvPr id="12" name="Content Placeholder 3">
            <a:extLst>
              <a:ext uri="{FF2B5EF4-FFF2-40B4-BE49-F238E27FC236}">
                <a16:creationId xmlns:a16="http://schemas.microsoft.com/office/drawing/2014/main" xmlns="" id="{24203ACD-CD53-4CED-BEB7-F3F8BA0A107F}"/>
              </a:ext>
            </a:extLst>
          </p:cNvPr>
          <p:cNvSpPr>
            <a:spLocks noGrp="1"/>
          </p:cNvSpPr>
          <p:nvPr>
            <p:ph idx="1"/>
          </p:nvPr>
        </p:nvSpPr>
        <p:spPr>
          <a:xfrm>
            <a:off x="1136429" y="2278173"/>
            <a:ext cx="6467867" cy="3450613"/>
          </a:xfrm>
        </p:spPr>
        <p:txBody>
          <a:bodyPr anchor="ctr">
            <a:normAutofit/>
          </a:bodyPr>
          <a:lstStyle/>
          <a:p>
            <a:pPr marL="0" lvl="0" indent="0">
              <a:spcBef>
                <a:spcPts val="0"/>
              </a:spcBef>
              <a:buNone/>
            </a:pPr>
            <a:r>
              <a:rPr lang="en-US" sz="1500" dirty="0">
                <a:latin typeface="Calibri" panose="020F0502020204030204" pitchFamily="34" charset="0"/>
              </a:rPr>
              <a:t>To help improve your </a:t>
            </a:r>
            <a:r>
              <a:rPr lang="en-US" sz="1500" dirty="0">
                <a:latin typeface="Calibri" panose="020F0502020204030204" pitchFamily="34" charset="0"/>
                <a:hlinkClick r:id="rId2"/>
              </a:rPr>
              <a:t>financial wellness</a:t>
            </a:r>
            <a:r>
              <a:rPr lang="en-US" sz="1500" dirty="0">
                <a:latin typeface="Calibri" panose="020F0502020204030204" pitchFamily="34" charset="0"/>
              </a:rPr>
              <a:t>, the State offers the following resources—ranging from in-person fairs and workshops to online tools—all at no additional cost to you:</a:t>
            </a:r>
          </a:p>
          <a:p>
            <a:pPr marL="0" lvl="0" indent="0">
              <a:spcBef>
                <a:spcPts val="0"/>
              </a:spcBef>
              <a:buNone/>
            </a:pPr>
            <a:endParaRPr lang="en-US" sz="1500" dirty="0">
              <a:latin typeface="Calibri" panose="020F0502020204030204" pitchFamily="34" charset="0"/>
            </a:endParaRPr>
          </a:p>
          <a:p>
            <a:pPr lvl="1"/>
            <a:r>
              <a:rPr lang="en-US" sz="1500" dirty="0">
                <a:hlinkClick r:id="rId3"/>
              </a:rPr>
              <a:t>ALEX®</a:t>
            </a:r>
            <a:r>
              <a:rPr lang="en-US" sz="1500" dirty="0"/>
              <a:t> on Financial Wellness</a:t>
            </a:r>
          </a:p>
          <a:p>
            <a:endParaRPr lang="en-US" sz="1500" dirty="0"/>
          </a:p>
        </p:txBody>
      </p:sp>
      <p:sp>
        <p:nvSpPr>
          <p:cNvPr id="24" name="Rectangle 19">
            <a:extLst>
              <a:ext uri="{FF2B5EF4-FFF2-40B4-BE49-F238E27FC236}">
                <a16:creationId xmlns:a16="http://schemas.microsoft.com/office/drawing/2014/main" xmlns="" id="{59A309A7-1751-4ABE-A3C1-EEC40366AD8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1">
            <a:extLst>
              <a:ext uri="{FF2B5EF4-FFF2-40B4-BE49-F238E27FC236}">
                <a16:creationId xmlns:a16="http://schemas.microsoft.com/office/drawing/2014/main" xmlns="" id="{967D8EB6-EAE1-4F9C-B398-83321E2872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Piggy Bank">
            <a:extLst>
              <a:ext uri="{FF2B5EF4-FFF2-40B4-BE49-F238E27FC236}">
                <a16:creationId xmlns:a16="http://schemas.microsoft.com/office/drawing/2014/main" xmlns="" id="{6419218A-DC98-4AF4-BE7D-D1C246C78A83}"/>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5526980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329375" y="231540"/>
            <a:ext cx="7474172" cy="902109"/>
          </a:xfrm>
        </p:spPr>
        <p:txBody>
          <a:bodyPr>
            <a:normAutofit/>
          </a:bodyPr>
          <a:lstStyle/>
          <a:p>
            <a:r>
              <a:rPr lang="en-US" b="1" dirty="0"/>
              <a:t>Important Contact Information</a:t>
            </a:r>
          </a:p>
        </p:txBody>
      </p:sp>
      <p:sp>
        <p:nvSpPr>
          <p:cNvPr id="24" name="Rectangle 19">
            <a:extLst>
              <a:ext uri="{FF2B5EF4-FFF2-40B4-BE49-F238E27FC236}">
                <a16:creationId xmlns:a16="http://schemas.microsoft.com/office/drawing/2014/main" xmlns="" id="{59A309A7-1751-4ABE-A3C1-EEC40366AD8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Oval 21">
            <a:extLst>
              <a:ext uri="{FF2B5EF4-FFF2-40B4-BE49-F238E27FC236}">
                <a16:creationId xmlns:a16="http://schemas.microsoft.com/office/drawing/2014/main" xmlns="" id="{967D8EB6-EAE1-4F9C-B398-83321E28720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xmlns="" id="{5FD135DC-D6E0-4553-ABB7-3A5FCAFEDC6B}"/>
              </a:ext>
            </a:extLst>
          </p:cNvPr>
          <p:cNvSpPr txBox="1"/>
          <p:nvPr/>
        </p:nvSpPr>
        <p:spPr>
          <a:xfrm>
            <a:off x="1143000" y="1335044"/>
            <a:ext cx="7391400" cy="132343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Employees’ Retirement System of Rhode Island (ERSRI)</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50 Service Avenue, 2</a:t>
            </a:r>
            <a:r>
              <a:rPr kumimoji="0" lang="en-US" sz="2000" b="0" i="0" u="none" strike="noStrike" kern="1200" cap="none" spc="0" normalizeH="0" baseline="30000" noProof="0" dirty="0">
                <a:ln>
                  <a:noFill/>
                </a:ln>
                <a:solidFill>
                  <a:srgbClr val="4F271C"/>
                </a:solidFill>
                <a:effectLst/>
                <a:uLnTx/>
                <a:uFillTx/>
                <a:latin typeface="Arial" panose="020B0604020202020204" pitchFamily="34" charset="0"/>
                <a:ea typeface="+mn-ea"/>
                <a:cs typeface="Arial" panose="020B0604020202020204" pitchFamily="34" charset="0"/>
              </a:rPr>
              <a:t>nd</a:t>
            </a:r>
            <a:r>
              <a:rPr kumimoji="0" lang="en-US" sz="20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 Floor, Warwick, RI 02886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(401) 462-7600</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hlinkClick r:id="rId2"/>
              </a:rPr>
              <a:t>www.ersri.org</a:t>
            </a:r>
            <a:endParaRPr kumimoji="0" lang="en-US" sz="20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endParaRPr>
          </a:p>
        </p:txBody>
      </p:sp>
      <p:sp>
        <p:nvSpPr>
          <p:cNvPr id="11" name="Rectangle 10">
            <a:extLst>
              <a:ext uri="{FF2B5EF4-FFF2-40B4-BE49-F238E27FC236}">
                <a16:creationId xmlns:a16="http://schemas.microsoft.com/office/drawing/2014/main" xmlns="" id="{FF402B84-6600-42A9-A529-10DEDA52E374}"/>
              </a:ext>
            </a:extLst>
          </p:cNvPr>
          <p:cNvSpPr/>
          <p:nvPr/>
        </p:nvSpPr>
        <p:spPr>
          <a:xfrm>
            <a:off x="2667000" y="2859878"/>
            <a:ext cx="4038600" cy="3631763"/>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TIAA - DC Plan Coordinator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The Gateway Center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15 Park Row West, Suite 102</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Providence, RI  02903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(800) 897-1026</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hlinkClick r:id="rId3"/>
              </a:rPr>
              <a:t>www.tiaa.org/ri</a:t>
            </a:r>
            <a:endPar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Federal Social Security</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Providence Office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rPr>
              <a:t>(877) 402-0808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hlinkClick r:id="rId4">
                  <a:extLst>
                    <a:ext uri="{A12FA001-AC4F-418D-AE19-62706E023703}">
                      <ahyp:hlinkClr xmlns="" xmlns:ahyp="http://schemas.microsoft.com/office/drawing/2018/hyperlinkcolor" val="tx"/>
                    </a:ext>
                  </a:extLst>
                </a:hlinkClick>
              </a:rPr>
              <a:t>www.ssa.gov</a:t>
            </a:r>
            <a:endParaRPr kumimoji="0" lang="en-US" sz="1800" b="0"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srgbClr val="4F271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pic>
        <p:nvPicPr>
          <p:cNvPr id="1026" name="Picture 2" descr="Image result for contact us">
            <a:extLst>
              <a:ext uri="{FF2B5EF4-FFF2-40B4-BE49-F238E27FC236}">
                <a16:creationId xmlns:a16="http://schemas.microsoft.com/office/drawing/2014/main" xmlns="" id="{05936893-E44F-42FA-A71E-882A013E6F1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26353" y="2955373"/>
            <a:ext cx="1894507" cy="9472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1711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 name="Rectangle 88">
            <a:extLst>
              <a:ext uri="{FF2B5EF4-FFF2-40B4-BE49-F238E27FC236}">
                <a16:creationId xmlns:a16="http://schemas.microsoft.com/office/drawing/2014/main" xmlns="" id="{35555856-9970-4BC3-9AA9-6A917F53AFB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5769972" y="0"/>
            <a:ext cx="6421721"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1" name="Picture 90">
            <a:extLst>
              <a:ext uri="{FF2B5EF4-FFF2-40B4-BE49-F238E27FC236}">
                <a16:creationId xmlns:a16="http://schemas.microsoft.com/office/drawing/2014/main" xmlns="" id="{7F487851-BFAF-46D8-A1ED-50CAD6E46F59}"/>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2" name="Title 1">
            <a:extLst>
              <a:ext uri="{FF2B5EF4-FFF2-40B4-BE49-F238E27FC236}">
                <a16:creationId xmlns:a16="http://schemas.microsoft.com/office/drawing/2014/main" xmlns="" id="{0B189156-491B-4E8E-A1C8-58E4375796DC}"/>
              </a:ext>
            </a:extLst>
          </p:cNvPr>
          <p:cNvSpPr>
            <a:spLocks noGrp="1"/>
          </p:cNvSpPr>
          <p:nvPr>
            <p:ph type="title"/>
          </p:nvPr>
        </p:nvSpPr>
        <p:spPr>
          <a:xfrm>
            <a:off x="804484" y="4267832"/>
            <a:ext cx="4805996" cy="1297115"/>
          </a:xfrm>
        </p:spPr>
        <p:txBody>
          <a:bodyPr vert="horz" lIns="91440" tIns="45720" rIns="91440" bIns="45720" rtlCol="0" anchor="t">
            <a:normAutofit/>
          </a:bodyPr>
          <a:lstStyle/>
          <a:p>
            <a:r>
              <a:rPr lang="en-US" sz="4100" kern="1200" dirty="0">
                <a:solidFill>
                  <a:srgbClr val="000000"/>
                </a:solidFill>
                <a:latin typeface="+mj-lt"/>
                <a:ea typeface="+mj-ea"/>
                <a:cs typeface="+mj-cs"/>
              </a:rPr>
              <a:t>Defined Benefit/ Pension Plan</a:t>
            </a:r>
          </a:p>
        </p:txBody>
      </p:sp>
      <p:sp>
        <p:nvSpPr>
          <p:cNvPr id="93" name="Freeform 50">
            <a:extLst>
              <a:ext uri="{FF2B5EF4-FFF2-40B4-BE49-F238E27FC236}">
                <a16:creationId xmlns:a16="http://schemas.microsoft.com/office/drawing/2014/main" xmlns="" id="{13722DD7-BA73-4776-93A3-94491FEF726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727121" y="581159"/>
            <a:ext cx="5464879" cy="6276841"/>
          </a:xfrm>
          <a:custGeom>
            <a:avLst/>
            <a:gdLst>
              <a:gd name="connsiteX0" fmla="*/ 3299930 w 5464879"/>
              <a:gd name="connsiteY0" fmla="*/ 0 h 6276841"/>
              <a:gd name="connsiteX1" fmla="*/ 5398992 w 5464879"/>
              <a:gd name="connsiteY1" fmla="*/ 753544 h 6276841"/>
              <a:gd name="connsiteX2" fmla="*/ 5464879 w 5464879"/>
              <a:gd name="connsiteY2" fmla="*/ 813426 h 6276841"/>
              <a:gd name="connsiteX3" fmla="*/ 5464879 w 5464879"/>
              <a:gd name="connsiteY3" fmla="*/ 5786434 h 6276841"/>
              <a:gd name="connsiteX4" fmla="*/ 5398992 w 5464879"/>
              <a:gd name="connsiteY4" fmla="*/ 5846317 h 6276841"/>
              <a:gd name="connsiteX5" fmla="*/ 4872873 w 5464879"/>
              <a:gd name="connsiteY5" fmla="*/ 6201577 h 6276841"/>
              <a:gd name="connsiteX6" fmla="*/ 4716632 w 5464879"/>
              <a:gd name="connsiteY6" fmla="*/ 6276841 h 6276841"/>
              <a:gd name="connsiteX7" fmla="*/ 1883227 w 5464879"/>
              <a:gd name="connsiteY7" fmla="*/ 6276841 h 6276841"/>
              <a:gd name="connsiteX8" fmla="*/ 1726987 w 5464879"/>
              <a:gd name="connsiteY8" fmla="*/ 6201577 h 6276841"/>
              <a:gd name="connsiteX9" fmla="*/ 0 w 5464879"/>
              <a:gd name="connsiteY9" fmla="*/ 3299930 h 6276841"/>
              <a:gd name="connsiteX10" fmla="*/ 3299930 w 5464879"/>
              <a:gd name="connsiteY10" fmla="*/ 0 h 6276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464879" h="6276841">
                <a:moveTo>
                  <a:pt x="3299930" y="0"/>
                </a:moveTo>
                <a:cubicBezTo>
                  <a:pt x="4097274" y="0"/>
                  <a:pt x="4828569" y="282789"/>
                  <a:pt x="5398992" y="753544"/>
                </a:cubicBezTo>
                <a:lnTo>
                  <a:pt x="5464879" y="813426"/>
                </a:lnTo>
                <a:lnTo>
                  <a:pt x="5464879" y="5786434"/>
                </a:lnTo>
                <a:lnTo>
                  <a:pt x="5398992" y="5846317"/>
                </a:lnTo>
                <a:cubicBezTo>
                  <a:pt x="5236014" y="5980818"/>
                  <a:pt x="5059904" y="6099975"/>
                  <a:pt x="4872873" y="6201577"/>
                </a:cubicBezTo>
                <a:lnTo>
                  <a:pt x="4716632" y="6276841"/>
                </a:lnTo>
                <a:lnTo>
                  <a:pt x="1883227" y="6276841"/>
                </a:lnTo>
                <a:lnTo>
                  <a:pt x="1726987" y="6201577"/>
                </a:lnTo>
                <a:cubicBezTo>
                  <a:pt x="698316" y="5642769"/>
                  <a:pt x="0" y="4552900"/>
                  <a:pt x="0" y="3299930"/>
                </a:cubicBezTo>
                <a:cubicBezTo>
                  <a:pt x="0" y="1477429"/>
                  <a:pt x="1477429" y="0"/>
                  <a:pt x="3299930" y="0"/>
                </a:cubicBezTo>
                <a:close/>
              </a:path>
            </a:pathLst>
          </a:custGeom>
          <a:solidFill>
            <a:srgbClr val="FFFFFF"/>
          </a:solidFill>
          <a:ln>
            <a:gradFill>
              <a:gsLst>
                <a:gs pos="0">
                  <a:schemeClr val="accent1">
                    <a:lumMod val="40000"/>
                    <a:lumOff val="60000"/>
                  </a:schemeClr>
                </a:gs>
                <a:gs pos="23000">
                  <a:schemeClr val="accent1">
                    <a:lumMod val="45000"/>
                    <a:lumOff val="55000"/>
                  </a:schemeClr>
                </a:gs>
                <a:gs pos="83000">
                  <a:schemeClr val="bg2">
                    <a:lumMod val="75000"/>
                  </a:schemeClr>
                </a:gs>
                <a:gs pos="100000">
                  <a:schemeClr val="bg2">
                    <a:lumMod val="75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3" name="Picture 2">
            <a:hlinkClick r:id="rId3"/>
            <a:extLst>
              <a:ext uri="{FF2B5EF4-FFF2-40B4-BE49-F238E27FC236}">
                <a16:creationId xmlns:a16="http://schemas.microsoft.com/office/drawing/2014/main" xmlns="" id="{9263F0FD-E3FF-49C7-8496-CE15E5B4C506}"/>
              </a:ext>
            </a:extLst>
          </p:cNvPr>
          <p:cNvPicPr>
            <a:picLocks noChangeAspect="1"/>
          </p:cNvPicPr>
          <p:nvPr/>
        </p:nvPicPr>
        <p:blipFill>
          <a:blip r:embed="rId4"/>
          <a:stretch>
            <a:fillRect/>
          </a:stretch>
        </p:blipFill>
        <p:spPr>
          <a:xfrm>
            <a:off x="7631949" y="3355537"/>
            <a:ext cx="4141760" cy="1683897"/>
          </a:xfrm>
          <a:prstGeom prst="rect">
            <a:avLst/>
          </a:prstGeom>
        </p:spPr>
      </p:pic>
    </p:spTree>
    <p:extLst>
      <p:ext uri="{BB962C8B-B14F-4D97-AF65-F5344CB8AC3E}">
        <p14:creationId xmlns:p14="http://schemas.microsoft.com/office/powerpoint/2010/main" val="1523617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2" name="Picture 11">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a:normAutofit/>
          </a:bodyPr>
          <a:lstStyle/>
          <a:p>
            <a:r>
              <a:rPr lang="en-US" sz="4000" dirty="0">
                <a:solidFill>
                  <a:srgbClr val="FFFFFF"/>
                </a:solidFill>
              </a:rPr>
              <a:t>What is a </a:t>
            </a:r>
            <a:r>
              <a:rPr lang="en-US" sz="4000" b="1" dirty="0">
                <a:solidFill>
                  <a:srgbClr val="FFFFFF"/>
                </a:solidFill>
              </a:rPr>
              <a:t>defined benefit</a:t>
            </a:r>
            <a:r>
              <a:rPr lang="en-US" sz="4000" dirty="0">
                <a:solidFill>
                  <a:srgbClr val="FFFFFF"/>
                </a:solidFill>
              </a:rPr>
              <a:t>/ pension plan?</a:t>
            </a:r>
          </a:p>
        </p:txBody>
      </p:sp>
      <p:grpSp>
        <p:nvGrpSpPr>
          <p:cNvPr id="9" name="Group 8">
            <a:extLst>
              <a:ext uri="{FF2B5EF4-FFF2-40B4-BE49-F238E27FC236}">
                <a16:creationId xmlns:a16="http://schemas.microsoft.com/office/drawing/2014/main" xmlns="" id="{60E32BE4-AE07-41B1-AD26-91E8C56A0DBD}"/>
              </a:ext>
            </a:extLst>
          </p:cNvPr>
          <p:cNvGrpSpPr/>
          <p:nvPr/>
        </p:nvGrpSpPr>
        <p:grpSpPr>
          <a:xfrm>
            <a:off x="5251515" y="821913"/>
            <a:ext cx="6792157" cy="1009122"/>
            <a:chOff x="10915" y="89105"/>
            <a:chExt cx="8629236" cy="796648"/>
          </a:xfrm>
        </p:grpSpPr>
        <p:sp>
          <p:nvSpPr>
            <p:cNvPr id="11" name="Rectangle: Rounded Corners 10">
              <a:extLst>
                <a:ext uri="{FF2B5EF4-FFF2-40B4-BE49-F238E27FC236}">
                  <a16:creationId xmlns:a16="http://schemas.microsoft.com/office/drawing/2014/main" xmlns="" id="{48E86E2D-BE5A-4984-B49C-8A0992AD69F7}"/>
                </a:ext>
              </a:extLst>
            </p:cNvPr>
            <p:cNvSpPr/>
            <p:nvPr/>
          </p:nvSpPr>
          <p:spPr>
            <a:xfrm>
              <a:off x="10915" y="128050"/>
              <a:ext cx="8629236" cy="757703"/>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13" name="Rectangle: Rounded Corners 4">
              <a:extLst>
                <a:ext uri="{FF2B5EF4-FFF2-40B4-BE49-F238E27FC236}">
                  <a16:creationId xmlns:a16="http://schemas.microsoft.com/office/drawing/2014/main" xmlns="" id="{C3D55E6F-712E-47FE-8954-ECCF83AEF573}"/>
                </a:ext>
              </a:extLst>
            </p:cNvPr>
            <p:cNvSpPr txBox="1"/>
            <p:nvPr/>
          </p:nvSpPr>
          <p:spPr>
            <a:xfrm>
              <a:off x="159544" y="89105"/>
              <a:ext cx="7747590" cy="77447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marR="0" lvl="0" indent="0" algn="l" defTabSz="80010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Your Pension Benefit is managed by ERSRI and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pays you a specific amount of money per month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you are eligible to retire. </a:t>
              </a:r>
            </a:p>
          </p:txBody>
        </p:sp>
      </p:grpSp>
      <p:grpSp>
        <p:nvGrpSpPr>
          <p:cNvPr id="14" name="Group 13">
            <a:extLst>
              <a:ext uri="{FF2B5EF4-FFF2-40B4-BE49-F238E27FC236}">
                <a16:creationId xmlns:a16="http://schemas.microsoft.com/office/drawing/2014/main" xmlns="" id="{77EF0195-B1ED-4ABE-9BE4-901F99118554}"/>
              </a:ext>
            </a:extLst>
          </p:cNvPr>
          <p:cNvGrpSpPr/>
          <p:nvPr/>
        </p:nvGrpSpPr>
        <p:grpSpPr>
          <a:xfrm>
            <a:off x="5520724" y="2132950"/>
            <a:ext cx="6528477" cy="757703"/>
            <a:chOff x="722698" y="895467"/>
            <a:chExt cx="8629236" cy="757703"/>
          </a:xfrm>
        </p:grpSpPr>
        <p:sp>
          <p:nvSpPr>
            <p:cNvPr id="27" name="Rectangle: Rounded Corners 26">
              <a:extLst>
                <a:ext uri="{FF2B5EF4-FFF2-40B4-BE49-F238E27FC236}">
                  <a16:creationId xmlns:a16="http://schemas.microsoft.com/office/drawing/2014/main" xmlns="" id="{BAF2B071-6120-4F2F-95EB-76138E999EDD}"/>
                </a:ext>
              </a:extLst>
            </p:cNvPr>
            <p:cNvSpPr/>
            <p:nvPr/>
          </p:nvSpPr>
          <p:spPr>
            <a:xfrm>
              <a:off x="722698" y="895467"/>
              <a:ext cx="8629236" cy="757703"/>
            </a:xfrm>
            <a:prstGeom prst="roundRect">
              <a:avLst>
                <a:gd name="adj" fmla="val 10000"/>
              </a:avLst>
            </a:prstGeom>
          </p:spPr>
          <p:style>
            <a:lnRef idx="2">
              <a:schemeClr val="lt1">
                <a:hueOff val="0"/>
                <a:satOff val="0"/>
                <a:lumOff val="0"/>
                <a:alphaOff val="0"/>
              </a:schemeClr>
            </a:lnRef>
            <a:fillRef idx="1">
              <a:schemeClr val="accent5">
                <a:hueOff val="-2451115"/>
                <a:satOff val="-3409"/>
                <a:lumOff val="-1307"/>
                <a:alphaOff val="0"/>
              </a:schemeClr>
            </a:fillRef>
            <a:effectRef idx="0">
              <a:schemeClr val="accent5">
                <a:hueOff val="-2451115"/>
                <a:satOff val="-3409"/>
                <a:lumOff val="-1307"/>
                <a:alphaOff val="0"/>
              </a:schemeClr>
            </a:effectRef>
            <a:fontRef idx="minor">
              <a:schemeClr val="lt1"/>
            </a:fontRef>
          </p:style>
        </p:sp>
        <p:sp>
          <p:nvSpPr>
            <p:cNvPr id="28" name="Rectangle: Rounded Corners 4">
              <a:extLst>
                <a:ext uri="{FF2B5EF4-FFF2-40B4-BE49-F238E27FC236}">
                  <a16:creationId xmlns:a16="http://schemas.microsoft.com/office/drawing/2014/main" xmlns="" id="{F9594B23-8DED-4EAD-AD62-D6158919B27B}"/>
                </a:ext>
              </a:extLst>
            </p:cNvPr>
            <p:cNvSpPr txBox="1"/>
            <p:nvPr/>
          </p:nvSpPr>
          <p:spPr>
            <a:xfrm>
              <a:off x="744890" y="917659"/>
              <a:ext cx="7369647" cy="7133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marR="0" lvl="0" indent="0" algn="l" defTabSz="80010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You contribute towards your individual pension fund.</a:t>
              </a:r>
            </a:p>
          </p:txBody>
        </p:sp>
      </p:grpSp>
      <p:grpSp>
        <p:nvGrpSpPr>
          <p:cNvPr id="15" name="Group 14">
            <a:extLst>
              <a:ext uri="{FF2B5EF4-FFF2-40B4-BE49-F238E27FC236}">
                <a16:creationId xmlns:a16="http://schemas.microsoft.com/office/drawing/2014/main" xmlns="" id="{26E1277C-1576-4E28-BA7D-63B270CDEC90}"/>
              </a:ext>
            </a:extLst>
          </p:cNvPr>
          <p:cNvGrpSpPr/>
          <p:nvPr/>
        </p:nvGrpSpPr>
        <p:grpSpPr>
          <a:xfrm>
            <a:off x="5251515" y="4156605"/>
            <a:ext cx="6800354" cy="959789"/>
            <a:chOff x="2157309" y="2686401"/>
            <a:chExt cx="8629236" cy="757703"/>
          </a:xfrm>
        </p:grpSpPr>
        <p:sp>
          <p:nvSpPr>
            <p:cNvPr id="25" name="Rectangle: Rounded Corners 24">
              <a:extLst>
                <a:ext uri="{FF2B5EF4-FFF2-40B4-BE49-F238E27FC236}">
                  <a16:creationId xmlns:a16="http://schemas.microsoft.com/office/drawing/2014/main" xmlns="" id="{73417DCD-88AD-4701-8877-6FF4AAB43D1E}"/>
                </a:ext>
              </a:extLst>
            </p:cNvPr>
            <p:cNvSpPr/>
            <p:nvPr/>
          </p:nvSpPr>
          <p:spPr>
            <a:xfrm>
              <a:off x="2157309" y="2686401"/>
              <a:ext cx="8629236" cy="757703"/>
            </a:xfrm>
            <a:prstGeom prst="roundRect">
              <a:avLst>
                <a:gd name="adj" fmla="val 10000"/>
              </a:avLst>
            </a:prstGeom>
          </p:spPr>
          <p:style>
            <a:lnRef idx="2">
              <a:schemeClr val="lt1">
                <a:hueOff val="0"/>
                <a:satOff val="0"/>
                <a:lumOff val="0"/>
                <a:alphaOff val="0"/>
              </a:schemeClr>
            </a:lnRef>
            <a:fillRef idx="1">
              <a:schemeClr val="accent5">
                <a:hueOff val="-7353344"/>
                <a:satOff val="-10228"/>
                <a:lumOff val="-3922"/>
                <a:alphaOff val="0"/>
              </a:schemeClr>
            </a:fillRef>
            <a:effectRef idx="0">
              <a:schemeClr val="accent5">
                <a:hueOff val="-7353344"/>
                <a:satOff val="-10228"/>
                <a:lumOff val="-3922"/>
                <a:alphaOff val="0"/>
              </a:schemeClr>
            </a:effectRef>
            <a:fontRef idx="minor">
              <a:schemeClr val="lt1"/>
            </a:fontRef>
          </p:style>
        </p:sp>
        <p:sp>
          <p:nvSpPr>
            <p:cNvPr id="26" name="Rectangle: Rounded Corners 6">
              <a:extLst>
                <a:ext uri="{FF2B5EF4-FFF2-40B4-BE49-F238E27FC236}">
                  <a16:creationId xmlns:a16="http://schemas.microsoft.com/office/drawing/2014/main" xmlns="" id="{654B7423-0A1D-40B1-AFBF-B58C3CAC9C7F}"/>
                </a:ext>
              </a:extLst>
            </p:cNvPr>
            <p:cNvSpPr txBox="1"/>
            <p:nvPr/>
          </p:nvSpPr>
          <p:spPr>
            <a:xfrm>
              <a:off x="2179501" y="2708593"/>
              <a:ext cx="8365325" cy="7133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marR="0" lvl="0" indent="0" algn="l" defTabSz="80010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amount of your monthly pension benefit is based on a number of criteria including your schedule,  how long you have worked and your salary.</a:t>
              </a:r>
            </a:p>
          </p:txBody>
        </p:sp>
      </p:grpSp>
      <p:grpSp>
        <p:nvGrpSpPr>
          <p:cNvPr id="16" name="Group 15">
            <a:extLst>
              <a:ext uri="{FF2B5EF4-FFF2-40B4-BE49-F238E27FC236}">
                <a16:creationId xmlns:a16="http://schemas.microsoft.com/office/drawing/2014/main" xmlns="" id="{25B7851A-27BC-4FE8-953B-8EEEF37CBC89}"/>
              </a:ext>
            </a:extLst>
          </p:cNvPr>
          <p:cNvGrpSpPr/>
          <p:nvPr/>
        </p:nvGrpSpPr>
        <p:grpSpPr>
          <a:xfrm>
            <a:off x="11220453" y="1756478"/>
            <a:ext cx="492507" cy="451030"/>
            <a:chOff x="8136729" y="580331"/>
            <a:chExt cx="492507" cy="492507"/>
          </a:xfrm>
        </p:grpSpPr>
        <p:sp>
          <p:nvSpPr>
            <p:cNvPr id="23" name="Arrow: Down 22">
              <a:extLst>
                <a:ext uri="{FF2B5EF4-FFF2-40B4-BE49-F238E27FC236}">
                  <a16:creationId xmlns:a16="http://schemas.microsoft.com/office/drawing/2014/main" xmlns="" id="{03E3870C-62E1-4A78-A5FD-DEBF18613AC2}"/>
                </a:ext>
              </a:extLst>
            </p:cNvPr>
            <p:cNvSpPr/>
            <p:nvPr/>
          </p:nvSpPr>
          <p:spPr>
            <a:xfrm>
              <a:off x="8136729" y="580331"/>
              <a:ext cx="492507" cy="49250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0"/>
                <a:satOff val="0"/>
                <a:lumOff val="0"/>
                <a:alphaOff val="0"/>
              </a:schemeClr>
            </a:fillRef>
            <a:effectRef idx="0">
              <a:schemeClr val="accent5">
                <a:tint val="40000"/>
                <a:alpha val="90000"/>
                <a:hueOff val="0"/>
                <a:satOff val="0"/>
                <a:lumOff val="0"/>
                <a:alphaOff val="0"/>
              </a:schemeClr>
            </a:effectRef>
            <a:fontRef idx="minor">
              <a:schemeClr val="dk1">
                <a:hueOff val="0"/>
                <a:satOff val="0"/>
                <a:lumOff val="0"/>
                <a:alphaOff val="0"/>
              </a:schemeClr>
            </a:fontRef>
          </p:style>
        </p:sp>
        <p:sp>
          <p:nvSpPr>
            <p:cNvPr id="24" name="Arrow: Down 8">
              <a:extLst>
                <a:ext uri="{FF2B5EF4-FFF2-40B4-BE49-F238E27FC236}">
                  <a16:creationId xmlns:a16="http://schemas.microsoft.com/office/drawing/2014/main" xmlns="" id="{F022F6A0-C654-4A55-8CCA-1AF3C204951D}"/>
                </a:ext>
              </a:extLst>
            </p:cNvPr>
            <p:cNvSpPr txBox="1"/>
            <p:nvPr/>
          </p:nvSpPr>
          <p:spPr>
            <a:xfrm>
              <a:off x="8247543" y="580331"/>
              <a:ext cx="270879" cy="37061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7940" tIns="27940" rIns="27940" bIns="27940" numCol="1" spcCol="1270" anchor="ctr" anchorCtr="0">
              <a:noAutofit/>
            </a:bodyPr>
            <a:lstStyle/>
            <a:p>
              <a:pPr marL="0" marR="0" lvl="0" indent="0" algn="ctr" defTabSz="977900" rtl="0" eaLnBrk="1" fontAlgn="auto" latinLnBrk="0" hangingPunct="1">
                <a:lnSpc>
                  <a:spcPct val="90000"/>
                </a:lnSpc>
                <a:spcBef>
                  <a:spcPct val="0"/>
                </a:spcBef>
                <a:spcAft>
                  <a:spcPct val="35000"/>
                </a:spcAft>
                <a:buClrTx/>
                <a:buSzTx/>
                <a:buFontTx/>
                <a:buNone/>
                <a:tabLst/>
                <a:defRPr/>
              </a:pPr>
              <a:endParaRPr kumimoji="0" lang="en-US" sz="22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endParaRPr>
            </a:p>
          </p:txBody>
        </p:sp>
      </p:grpSp>
      <p:grpSp>
        <p:nvGrpSpPr>
          <p:cNvPr id="18" name="Group 17">
            <a:extLst>
              <a:ext uri="{FF2B5EF4-FFF2-40B4-BE49-F238E27FC236}">
                <a16:creationId xmlns:a16="http://schemas.microsoft.com/office/drawing/2014/main" xmlns="" id="{E9EC248E-C2F7-40E6-BBC6-EE38BCFC166E}"/>
              </a:ext>
            </a:extLst>
          </p:cNvPr>
          <p:cNvGrpSpPr/>
          <p:nvPr/>
        </p:nvGrpSpPr>
        <p:grpSpPr>
          <a:xfrm>
            <a:off x="12636179" y="3596954"/>
            <a:ext cx="492507" cy="492507"/>
            <a:chOff x="9571340" y="2371266"/>
            <a:chExt cx="492507" cy="492507"/>
          </a:xfrm>
        </p:grpSpPr>
        <p:sp>
          <p:nvSpPr>
            <p:cNvPr id="19" name="Arrow: Down 18">
              <a:extLst>
                <a:ext uri="{FF2B5EF4-FFF2-40B4-BE49-F238E27FC236}">
                  <a16:creationId xmlns:a16="http://schemas.microsoft.com/office/drawing/2014/main" xmlns="" id="{4A5BF8A1-661C-4487-AFE8-4B162847A0DB}"/>
                </a:ext>
              </a:extLst>
            </p:cNvPr>
            <p:cNvSpPr/>
            <p:nvPr/>
          </p:nvSpPr>
          <p:spPr>
            <a:xfrm>
              <a:off x="9571340" y="2371266"/>
              <a:ext cx="492507" cy="49250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7391755"/>
                <a:satOff val="-12816"/>
                <a:lumOff val="-1289"/>
                <a:alphaOff val="0"/>
              </a:schemeClr>
            </a:fillRef>
            <a:effectRef idx="0">
              <a:schemeClr val="accent5">
                <a:tint val="40000"/>
                <a:alpha val="90000"/>
                <a:hueOff val="-7391755"/>
                <a:satOff val="-12816"/>
                <a:lumOff val="-1289"/>
                <a:alphaOff val="0"/>
              </a:schemeClr>
            </a:effectRef>
            <a:fontRef idx="minor">
              <a:schemeClr val="dk1">
                <a:hueOff val="0"/>
                <a:satOff val="0"/>
                <a:lumOff val="0"/>
                <a:alphaOff val="0"/>
              </a:schemeClr>
            </a:fontRef>
          </p:style>
        </p:sp>
        <p:sp>
          <p:nvSpPr>
            <p:cNvPr id="20" name="Arrow: Down 12">
              <a:extLst>
                <a:ext uri="{FF2B5EF4-FFF2-40B4-BE49-F238E27FC236}">
                  <a16:creationId xmlns:a16="http://schemas.microsoft.com/office/drawing/2014/main" xmlns="" id="{28EE6204-D1C7-4621-BE63-2F2CDF2491E6}"/>
                </a:ext>
              </a:extLst>
            </p:cNvPr>
            <p:cNvSpPr txBox="1"/>
            <p:nvPr/>
          </p:nvSpPr>
          <p:spPr>
            <a:xfrm>
              <a:off x="9682154" y="2371266"/>
              <a:ext cx="270879" cy="37061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7940" tIns="27940" rIns="27940" bIns="27940" numCol="1" spcCol="1270" anchor="ctr" anchorCtr="0">
              <a:noAutofit/>
            </a:bodyPr>
            <a:lstStyle/>
            <a:p>
              <a:pPr marL="0" marR="0" lvl="0" indent="0" algn="ctr" defTabSz="977900" rtl="0" eaLnBrk="1" fontAlgn="auto" latinLnBrk="0" hangingPunct="1">
                <a:lnSpc>
                  <a:spcPct val="90000"/>
                </a:lnSpc>
                <a:spcBef>
                  <a:spcPct val="0"/>
                </a:spcBef>
                <a:spcAft>
                  <a:spcPct val="35000"/>
                </a:spcAft>
                <a:buClrTx/>
                <a:buSzTx/>
                <a:buFontTx/>
                <a:buNone/>
                <a:tabLst/>
                <a:defRPr/>
              </a:pPr>
              <a:endParaRPr kumimoji="0" lang="en-US" sz="22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endParaRPr>
            </a:p>
          </p:txBody>
        </p:sp>
      </p:grpSp>
      <p:grpSp>
        <p:nvGrpSpPr>
          <p:cNvPr id="29" name="Group 28">
            <a:extLst>
              <a:ext uri="{FF2B5EF4-FFF2-40B4-BE49-F238E27FC236}">
                <a16:creationId xmlns:a16="http://schemas.microsoft.com/office/drawing/2014/main" xmlns="" id="{7204FE25-3556-4A6A-8E4E-45454D4F7E21}"/>
              </a:ext>
            </a:extLst>
          </p:cNvPr>
          <p:cNvGrpSpPr/>
          <p:nvPr/>
        </p:nvGrpSpPr>
        <p:grpSpPr>
          <a:xfrm>
            <a:off x="5515055" y="3229795"/>
            <a:ext cx="6528478" cy="757703"/>
            <a:chOff x="1423592" y="1366224"/>
            <a:chExt cx="8629236" cy="757703"/>
          </a:xfrm>
        </p:grpSpPr>
        <p:sp>
          <p:nvSpPr>
            <p:cNvPr id="30" name="Rectangle: Rounded Corners 29">
              <a:extLst>
                <a:ext uri="{FF2B5EF4-FFF2-40B4-BE49-F238E27FC236}">
                  <a16:creationId xmlns:a16="http://schemas.microsoft.com/office/drawing/2014/main" xmlns="" id="{697B8B6C-2A58-4100-B976-C9B1A4A538B9}"/>
                </a:ext>
              </a:extLst>
            </p:cNvPr>
            <p:cNvSpPr/>
            <p:nvPr/>
          </p:nvSpPr>
          <p:spPr>
            <a:xfrm>
              <a:off x="1423592" y="1366224"/>
              <a:ext cx="8629236" cy="757703"/>
            </a:xfrm>
            <a:prstGeom prst="roundRect">
              <a:avLst>
                <a:gd name="adj" fmla="val 10000"/>
              </a:avLst>
            </a:prstGeom>
          </p:spPr>
          <p:style>
            <a:lnRef idx="2">
              <a:schemeClr val="lt1">
                <a:hueOff val="0"/>
                <a:satOff val="0"/>
                <a:lumOff val="0"/>
                <a:alphaOff val="0"/>
              </a:schemeClr>
            </a:lnRef>
            <a:fillRef idx="1">
              <a:schemeClr val="accent5">
                <a:hueOff val="-4902230"/>
                <a:satOff val="-6819"/>
                <a:lumOff val="-2615"/>
                <a:alphaOff val="0"/>
              </a:schemeClr>
            </a:fillRef>
            <a:effectRef idx="0">
              <a:schemeClr val="accent5">
                <a:hueOff val="-4902230"/>
                <a:satOff val="-6819"/>
                <a:lumOff val="-2615"/>
                <a:alphaOff val="0"/>
              </a:schemeClr>
            </a:effectRef>
            <a:fontRef idx="minor">
              <a:schemeClr val="lt1"/>
            </a:fontRef>
          </p:style>
        </p:sp>
        <p:sp>
          <p:nvSpPr>
            <p:cNvPr id="31" name="Rectangle: Rounded Corners 4">
              <a:extLst>
                <a:ext uri="{FF2B5EF4-FFF2-40B4-BE49-F238E27FC236}">
                  <a16:creationId xmlns:a16="http://schemas.microsoft.com/office/drawing/2014/main" xmlns="" id="{F23AE2CC-8A06-46BB-AC73-2AF8C39503F4}"/>
                </a:ext>
              </a:extLst>
            </p:cNvPr>
            <p:cNvSpPr txBox="1"/>
            <p:nvPr/>
          </p:nvSpPr>
          <p:spPr>
            <a:xfrm>
              <a:off x="1476580" y="1406720"/>
              <a:ext cx="7380433" cy="7133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marR="0" lvl="0" indent="0" algn="l" defTabSz="80010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Your employer contributes into the pension fund for all employees. </a:t>
              </a:r>
            </a:p>
          </p:txBody>
        </p:sp>
      </p:grpSp>
      <p:grpSp>
        <p:nvGrpSpPr>
          <p:cNvPr id="32" name="Group 31">
            <a:extLst>
              <a:ext uri="{FF2B5EF4-FFF2-40B4-BE49-F238E27FC236}">
                <a16:creationId xmlns:a16="http://schemas.microsoft.com/office/drawing/2014/main" xmlns="" id="{6CE0ACC2-236A-48C8-8B0A-DA6D98FA1966}"/>
              </a:ext>
            </a:extLst>
          </p:cNvPr>
          <p:cNvGrpSpPr/>
          <p:nvPr/>
        </p:nvGrpSpPr>
        <p:grpSpPr>
          <a:xfrm>
            <a:off x="11236638" y="3926995"/>
            <a:ext cx="492507" cy="492507"/>
            <a:chOff x="9571340" y="2371266"/>
            <a:chExt cx="492507" cy="492507"/>
          </a:xfrm>
        </p:grpSpPr>
        <p:sp>
          <p:nvSpPr>
            <p:cNvPr id="33" name="Arrow: Down 32">
              <a:extLst>
                <a:ext uri="{FF2B5EF4-FFF2-40B4-BE49-F238E27FC236}">
                  <a16:creationId xmlns:a16="http://schemas.microsoft.com/office/drawing/2014/main" xmlns="" id="{2DA4D856-670B-437B-ADAB-34CED4BC3B6D}"/>
                </a:ext>
              </a:extLst>
            </p:cNvPr>
            <p:cNvSpPr/>
            <p:nvPr/>
          </p:nvSpPr>
          <p:spPr>
            <a:xfrm>
              <a:off x="9571340" y="2371266"/>
              <a:ext cx="492507" cy="49250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7391755"/>
                <a:satOff val="-12816"/>
                <a:lumOff val="-1289"/>
                <a:alphaOff val="0"/>
              </a:schemeClr>
            </a:fillRef>
            <a:effectRef idx="0">
              <a:schemeClr val="accent5">
                <a:tint val="40000"/>
                <a:alpha val="90000"/>
                <a:hueOff val="-7391755"/>
                <a:satOff val="-12816"/>
                <a:lumOff val="-1289"/>
                <a:alphaOff val="0"/>
              </a:schemeClr>
            </a:effectRef>
            <a:fontRef idx="minor">
              <a:schemeClr val="dk1">
                <a:hueOff val="0"/>
                <a:satOff val="0"/>
                <a:lumOff val="0"/>
                <a:alphaOff val="0"/>
              </a:schemeClr>
            </a:fontRef>
          </p:style>
        </p:sp>
        <p:sp>
          <p:nvSpPr>
            <p:cNvPr id="34" name="Arrow: Down 4">
              <a:extLst>
                <a:ext uri="{FF2B5EF4-FFF2-40B4-BE49-F238E27FC236}">
                  <a16:creationId xmlns:a16="http://schemas.microsoft.com/office/drawing/2014/main" xmlns="" id="{D428A95A-3357-400A-B912-F6B009E216AD}"/>
                </a:ext>
              </a:extLst>
            </p:cNvPr>
            <p:cNvSpPr txBox="1"/>
            <p:nvPr/>
          </p:nvSpPr>
          <p:spPr>
            <a:xfrm>
              <a:off x="9682154" y="2371266"/>
              <a:ext cx="270879" cy="37061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7940" tIns="27940" rIns="27940" bIns="27940" numCol="1" spcCol="1270" anchor="ctr" anchorCtr="0">
              <a:noAutofit/>
            </a:bodyPr>
            <a:lstStyle/>
            <a:p>
              <a:pPr marL="0" marR="0" lvl="0" indent="0" algn="ctr" defTabSz="977900" rtl="0" eaLnBrk="1" fontAlgn="auto" latinLnBrk="0" hangingPunct="1">
                <a:lnSpc>
                  <a:spcPct val="90000"/>
                </a:lnSpc>
                <a:spcBef>
                  <a:spcPct val="0"/>
                </a:spcBef>
                <a:spcAft>
                  <a:spcPct val="35000"/>
                </a:spcAft>
                <a:buClrTx/>
                <a:buSzTx/>
                <a:buFontTx/>
                <a:buNone/>
                <a:tabLst/>
                <a:defRPr/>
              </a:pPr>
              <a:endParaRPr kumimoji="0" lang="en-US" sz="22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endParaRPr>
            </a:p>
          </p:txBody>
        </p:sp>
      </p:grpSp>
      <p:grpSp>
        <p:nvGrpSpPr>
          <p:cNvPr id="17" name="Group 16">
            <a:extLst>
              <a:ext uri="{FF2B5EF4-FFF2-40B4-BE49-F238E27FC236}">
                <a16:creationId xmlns:a16="http://schemas.microsoft.com/office/drawing/2014/main" xmlns="" id="{977D66BE-FD01-4925-B683-E7FC71743446}"/>
              </a:ext>
            </a:extLst>
          </p:cNvPr>
          <p:cNvGrpSpPr/>
          <p:nvPr/>
        </p:nvGrpSpPr>
        <p:grpSpPr>
          <a:xfrm>
            <a:off x="11221267" y="2820237"/>
            <a:ext cx="492507" cy="492507"/>
            <a:chOff x="8859428" y="1475798"/>
            <a:chExt cx="492507" cy="492507"/>
          </a:xfrm>
        </p:grpSpPr>
        <p:sp>
          <p:nvSpPr>
            <p:cNvPr id="21" name="Arrow: Down 20">
              <a:extLst>
                <a:ext uri="{FF2B5EF4-FFF2-40B4-BE49-F238E27FC236}">
                  <a16:creationId xmlns:a16="http://schemas.microsoft.com/office/drawing/2014/main" xmlns="" id="{BD78D160-830D-467F-88D2-4713ECBDF219}"/>
                </a:ext>
              </a:extLst>
            </p:cNvPr>
            <p:cNvSpPr/>
            <p:nvPr/>
          </p:nvSpPr>
          <p:spPr>
            <a:xfrm>
              <a:off x="8859428" y="1475798"/>
              <a:ext cx="492507" cy="492507"/>
            </a:xfrm>
            <a:prstGeom prst="downArrow">
              <a:avLst>
                <a:gd name="adj1" fmla="val 55000"/>
                <a:gd name="adj2" fmla="val 45000"/>
              </a:avLst>
            </a:prstGeom>
          </p:spPr>
          <p:style>
            <a:lnRef idx="2">
              <a:schemeClr val="accent5">
                <a:tint val="40000"/>
                <a:alpha val="90000"/>
                <a:hueOff val="0"/>
                <a:satOff val="0"/>
                <a:lumOff val="0"/>
                <a:alphaOff val="0"/>
              </a:schemeClr>
            </a:lnRef>
            <a:fillRef idx="1">
              <a:schemeClr val="accent5">
                <a:tint val="40000"/>
                <a:alpha val="90000"/>
                <a:hueOff val="-3695877"/>
                <a:satOff val="-6408"/>
                <a:lumOff val="-644"/>
                <a:alphaOff val="0"/>
              </a:schemeClr>
            </a:fillRef>
            <a:effectRef idx="0">
              <a:schemeClr val="accent5">
                <a:tint val="40000"/>
                <a:alpha val="90000"/>
                <a:hueOff val="-3695877"/>
                <a:satOff val="-6408"/>
                <a:lumOff val="-644"/>
                <a:alphaOff val="0"/>
              </a:schemeClr>
            </a:effectRef>
            <a:fontRef idx="minor">
              <a:schemeClr val="dk1">
                <a:hueOff val="0"/>
                <a:satOff val="0"/>
                <a:lumOff val="0"/>
                <a:alphaOff val="0"/>
              </a:schemeClr>
            </a:fontRef>
          </p:style>
        </p:sp>
        <p:sp>
          <p:nvSpPr>
            <p:cNvPr id="22" name="Arrow: Down 10">
              <a:extLst>
                <a:ext uri="{FF2B5EF4-FFF2-40B4-BE49-F238E27FC236}">
                  <a16:creationId xmlns:a16="http://schemas.microsoft.com/office/drawing/2014/main" xmlns="" id="{C6E5A4EA-47F0-4609-81FD-9787D059B67B}"/>
                </a:ext>
              </a:extLst>
            </p:cNvPr>
            <p:cNvSpPr txBox="1"/>
            <p:nvPr/>
          </p:nvSpPr>
          <p:spPr>
            <a:xfrm>
              <a:off x="8970242" y="1475798"/>
              <a:ext cx="270879" cy="37061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7940" tIns="27940" rIns="27940" bIns="27940" numCol="1" spcCol="1270" anchor="ctr" anchorCtr="0">
              <a:noAutofit/>
            </a:bodyPr>
            <a:lstStyle/>
            <a:p>
              <a:pPr marL="0" marR="0" lvl="0" indent="0" algn="ctr" defTabSz="977900" rtl="0" eaLnBrk="1" fontAlgn="auto" latinLnBrk="0" hangingPunct="1">
                <a:lnSpc>
                  <a:spcPct val="90000"/>
                </a:lnSpc>
                <a:spcBef>
                  <a:spcPct val="0"/>
                </a:spcBef>
                <a:spcAft>
                  <a:spcPct val="35000"/>
                </a:spcAft>
                <a:buClrTx/>
                <a:buSzTx/>
                <a:buFontTx/>
                <a:buNone/>
                <a:tabLst/>
                <a:defRPr/>
              </a:pPr>
              <a:endParaRPr kumimoji="0" lang="en-US" sz="22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endParaRPr>
            </a:p>
          </p:txBody>
        </p:sp>
      </p:grpSp>
      <p:sp>
        <p:nvSpPr>
          <p:cNvPr id="3" name="Rectangle: Rounded Corners 2">
            <a:extLst>
              <a:ext uri="{FF2B5EF4-FFF2-40B4-BE49-F238E27FC236}">
                <a16:creationId xmlns:a16="http://schemas.microsoft.com/office/drawing/2014/main" xmlns="" id="{6D03910B-A466-4301-A5B8-F006E6DE432D}"/>
              </a:ext>
            </a:extLst>
          </p:cNvPr>
          <p:cNvSpPr/>
          <p:nvPr/>
        </p:nvSpPr>
        <p:spPr>
          <a:xfrm>
            <a:off x="4266677" y="5386259"/>
            <a:ext cx="7752013" cy="12083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Your pension benefit is not based on the dollar amount you have contributed to the plan – it will last your lifetime. Members use their own contributions when they first retire, then their pension is entirely State funded.</a:t>
            </a:r>
          </a:p>
        </p:txBody>
      </p:sp>
      <p:pic>
        <p:nvPicPr>
          <p:cNvPr id="4" name="Picture 3">
            <a:extLst>
              <a:ext uri="{FF2B5EF4-FFF2-40B4-BE49-F238E27FC236}">
                <a16:creationId xmlns:a16="http://schemas.microsoft.com/office/drawing/2014/main" xmlns="" id="{62A96121-9A14-4B23-8EE0-A0EB60072233}"/>
              </a:ext>
            </a:extLst>
          </p:cNvPr>
          <p:cNvPicPr>
            <a:picLocks noChangeAspect="1"/>
          </p:cNvPicPr>
          <p:nvPr/>
        </p:nvPicPr>
        <p:blipFill>
          <a:blip r:embed="rId3"/>
          <a:stretch>
            <a:fillRect/>
          </a:stretch>
        </p:blipFill>
        <p:spPr>
          <a:xfrm>
            <a:off x="11248361" y="5023603"/>
            <a:ext cx="524301" cy="469433"/>
          </a:xfrm>
          <a:prstGeom prst="rect">
            <a:avLst/>
          </a:prstGeom>
        </p:spPr>
      </p:pic>
    </p:spTree>
    <p:extLst>
      <p:ext uri="{BB962C8B-B14F-4D97-AF65-F5344CB8AC3E}">
        <p14:creationId xmlns:p14="http://schemas.microsoft.com/office/powerpoint/2010/main" val="1361686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 name="Rectangle 18">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24" name="Picture 20">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vert="horz" lIns="91440" tIns="45720" rIns="91440" bIns="45720" rtlCol="0" anchor="ctr">
            <a:normAutofit/>
          </a:bodyPr>
          <a:lstStyle/>
          <a:p>
            <a:r>
              <a:rPr lang="en-US" sz="4000" kern="1200" dirty="0">
                <a:solidFill>
                  <a:srgbClr val="FFFFFF"/>
                </a:solidFill>
                <a:latin typeface="+mj-lt"/>
                <a:ea typeface="+mj-ea"/>
                <a:cs typeface="+mj-cs"/>
              </a:rPr>
              <a:t>Vesting in the Pension</a:t>
            </a:r>
          </a:p>
        </p:txBody>
      </p:sp>
      <p:graphicFrame>
        <p:nvGraphicFramePr>
          <p:cNvPr id="25" name="TextBox 3">
            <a:extLst>
              <a:ext uri="{FF2B5EF4-FFF2-40B4-BE49-F238E27FC236}">
                <a16:creationId xmlns:a16="http://schemas.microsoft.com/office/drawing/2014/main" xmlns="" id="{1CD16F74-2749-41D5-A118-B5EC3383B865}"/>
              </a:ext>
            </a:extLst>
          </p:cNvPr>
          <p:cNvGraphicFramePr/>
          <p:nvPr>
            <p:extLst>
              <p:ext uri="{D42A27DB-BD31-4B8C-83A1-F6EECF244321}">
                <p14:modId xmlns:p14="http://schemas.microsoft.com/office/powerpoint/2010/main" val="3193386426"/>
              </p:ext>
            </p:extLst>
          </p:nvPr>
        </p:nvGraphicFramePr>
        <p:xfrm>
          <a:off x="6091238" y="955653"/>
          <a:ext cx="5115491" cy="49478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73486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3B854194-185D-494D-905C-7C7CB2E30F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9">
            <a:extLst>
              <a:ext uri="{FF2B5EF4-FFF2-40B4-BE49-F238E27FC236}">
                <a16:creationId xmlns:a16="http://schemas.microsoft.com/office/drawing/2014/main" xmlns="" id="{B4F5FA0D-0104-4987-8241-EFF7C85B88D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Picture 11">
            <a:extLst>
              <a:ext uri="{FF2B5EF4-FFF2-40B4-BE49-F238E27FC236}">
                <a16:creationId xmlns:a16="http://schemas.microsoft.com/office/drawing/2014/main" xmlns="" id="{2897127E-6CEF-446C-BE87-93B7C46E49D1}"/>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640079" y="2053641"/>
            <a:ext cx="3669161" cy="2760098"/>
          </a:xfrm>
        </p:spPr>
        <p:txBody>
          <a:bodyPr>
            <a:normAutofit/>
          </a:bodyPr>
          <a:lstStyle/>
          <a:p>
            <a:r>
              <a:rPr lang="en-US" dirty="0">
                <a:solidFill>
                  <a:srgbClr val="FFFFFF"/>
                </a:solidFill>
              </a:rPr>
              <a:t>What’s a Schedule?</a:t>
            </a:r>
          </a:p>
        </p:txBody>
      </p:sp>
      <p:sp>
        <p:nvSpPr>
          <p:cNvPr id="12" name="Content Placeholder 1">
            <a:extLst>
              <a:ext uri="{FF2B5EF4-FFF2-40B4-BE49-F238E27FC236}">
                <a16:creationId xmlns:a16="http://schemas.microsoft.com/office/drawing/2014/main" xmlns="" id="{1A0AC7E3-0EB3-414B-8D2A-6498E82B645B}"/>
              </a:ext>
            </a:extLst>
          </p:cNvPr>
          <p:cNvSpPr txBox="1">
            <a:spLocks/>
          </p:cNvSpPr>
          <p:nvPr/>
        </p:nvSpPr>
        <p:spPr>
          <a:xfrm>
            <a:off x="5750168" y="1123837"/>
            <a:ext cx="6292675" cy="1073825"/>
          </a:xfrm>
          <a:prstGeom prst="rect">
            <a:avLst/>
          </a:prstGeom>
          <a:ln>
            <a:solidFill>
              <a:schemeClr val="bg1">
                <a:lumMod val="85000"/>
              </a:schemeClr>
            </a:solidFill>
          </a:ln>
        </p:spPr>
        <p:txBody>
          <a:bodyPr vert="horz" lIns="91440" tIns="45720" rIns="91440" bIns="45720" rtlCol="0" anchor="ctr">
            <a:noAutofit/>
          </a:bodyPr>
          <a:lst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a:lstStyle>
          <a:p>
            <a:pPr marL="0" marR="0" lvl="0" indent="0" algn="l" defTabSz="914400" rtl="0" eaLnBrk="1" fontAlgn="auto" latinLnBrk="0" hangingPunct="1">
              <a:lnSpc>
                <a:spcPct val="90000"/>
              </a:lnSpc>
              <a:spcBef>
                <a:spcPts val="1200"/>
              </a:spcBef>
              <a:spcAft>
                <a:spcPts val="0"/>
              </a:spcAft>
              <a:buClr>
                <a:schemeClr val="accent1"/>
              </a:buClr>
              <a:buSzTx/>
              <a:buFont typeface="Wingdings 2" pitchFamily="18" charset="2"/>
              <a:buNone/>
              <a:tabLst/>
              <a:defRPr/>
            </a:pPr>
            <a:r>
              <a:rPr kumimoji="0" lang="en-US" sz="2400" b="0" i="0" u="none" strike="noStrike" kern="1200" cap="none" spc="0" normalizeH="0" baseline="0" noProof="0" dirty="0">
                <a:ln>
                  <a:noFill/>
                </a:ln>
                <a:solidFill>
                  <a:schemeClr val="tx1">
                    <a:lumMod val="75000"/>
                    <a:lumOff val="25000"/>
                  </a:schemeClr>
                </a:solidFill>
                <a:effectLst/>
                <a:uLnTx/>
                <a:uFillTx/>
                <a:latin typeface="+mn-lt"/>
                <a:ea typeface="+mn-ea"/>
                <a:cs typeface="+mn-cs"/>
              </a:rPr>
              <a:t>Schedules are determined by when you were hired and how many years of service you had at certain points in time. </a:t>
            </a:r>
          </a:p>
        </p:txBody>
      </p:sp>
      <p:sp>
        <p:nvSpPr>
          <p:cNvPr id="13" name="Content Placeholder 1">
            <a:extLst>
              <a:ext uri="{FF2B5EF4-FFF2-40B4-BE49-F238E27FC236}">
                <a16:creationId xmlns:a16="http://schemas.microsoft.com/office/drawing/2014/main" xmlns="" id="{9FAA69EA-3B31-4997-98B4-4C8FD2A95C62}"/>
              </a:ext>
            </a:extLst>
          </p:cNvPr>
          <p:cNvSpPr txBox="1">
            <a:spLocks/>
          </p:cNvSpPr>
          <p:nvPr/>
        </p:nvSpPr>
        <p:spPr>
          <a:xfrm>
            <a:off x="5380892" y="4801388"/>
            <a:ext cx="6661952" cy="1135975"/>
          </a:xfrm>
          <a:prstGeom prst="rect">
            <a:avLst/>
          </a:prstGeom>
          <a:ln>
            <a:solidFill>
              <a:schemeClr val="bg1">
                <a:lumMod val="75000"/>
              </a:schemeClr>
            </a:solidFill>
          </a:ln>
        </p:spPr>
        <p:txBody>
          <a:bodyPr vert="horz" lIns="91440" tIns="45720" rIns="91440" bIns="45720" rtlCol="0">
            <a:no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chemeClr val="accent1"/>
              </a:buClr>
              <a:buSzPct val="100000"/>
              <a:buFont typeface="Symbol" pitchFamily="18" charset="2"/>
              <a:buNone/>
              <a:tabLst/>
              <a:defRPr/>
            </a:pPr>
            <a:r>
              <a:rPr kumimoji="0" lang="en-US" sz="2400" b="0" i="0" u="none" strike="noStrike" kern="1200" cap="none" spc="0" normalizeH="0" baseline="0" noProof="0" dirty="0">
                <a:ln>
                  <a:noFill/>
                </a:ln>
                <a:solidFill>
                  <a:schemeClr val="tx1">
                    <a:lumMod val="75000"/>
                    <a:lumOff val="25000"/>
                  </a:schemeClr>
                </a:solidFill>
                <a:effectLst/>
                <a:uLnTx/>
                <a:uFillTx/>
                <a:latin typeface="+mn-lt"/>
                <a:ea typeface="+mn-ea"/>
                <a:cs typeface="+mn-cs"/>
              </a:rPr>
              <a:t>Schedule type impacts when you are eligible to retire, your accruals and service credit factor, and what your benefit will be when you retire. </a:t>
            </a:r>
          </a:p>
        </p:txBody>
      </p:sp>
      <p:graphicFrame>
        <p:nvGraphicFramePr>
          <p:cNvPr id="16" name="Diagram 15">
            <a:extLst>
              <a:ext uri="{FF2B5EF4-FFF2-40B4-BE49-F238E27FC236}">
                <a16:creationId xmlns:a16="http://schemas.microsoft.com/office/drawing/2014/main" xmlns="" id="{A8A9D4E8-505A-4606-A1EB-F77828CFF0A3}"/>
              </a:ext>
            </a:extLst>
          </p:cNvPr>
          <p:cNvGraphicFramePr/>
          <p:nvPr>
            <p:extLst>
              <p:ext uri="{D42A27DB-BD31-4B8C-83A1-F6EECF244321}">
                <p14:modId xmlns:p14="http://schemas.microsoft.com/office/powerpoint/2010/main" val="2329781339"/>
              </p:ext>
            </p:extLst>
          </p:nvPr>
        </p:nvGraphicFramePr>
        <p:xfrm>
          <a:off x="5130232" y="2502131"/>
          <a:ext cx="7148946" cy="20199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668363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a:normAutofit/>
          </a:bodyPr>
          <a:lstStyle/>
          <a:p>
            <a:r>
              <a:rPr lang="en-US" sz="4000" dirty="0">
                <a:solidFill>
                  <a:srgbClr val="FFFFFF"/>
                </a:solidFill>
              </a:rPr>
              <a:t>How do we Determine your Schedule?</a:t>
            </a:r>
            <a:br>
              <a:rPr lang="en-US" sz="4000" dirty="0">
                <a:solidFill>
                  <a:srgbClr val="FFFFFF"/>
                </a:solidFill>
              </a:rPr>
            </a:br>
            <a:r>
              <a:rPr lang="en-US" sz="2800" i="1" dirty="0">
                <a:solidFill>
                  <a:srgbClr val="FFFFFF"/>
                </a:solidFill>
              </a:rPr>
              <a:t>8 Schedule Types</a:t>
            </a:r>
            <a:endParaRPr lang="en-US" sz="4000" i="1" dirty="0">
              <a:solidFill>
                <a:srgbClr val="FFFFFF"/>
              </a:solidFill>
            </a:endParaRPr>
          </a:p>
        </p:txBody>
      </p:sp>
      <p:grpSp>
        <p:nvGrpSpPr>
          <p:cNvPr id="7" name="Group 6">
            <a:extLst>
              <a:ext uri="{FF2B5EF4-FFF2-40B4-BE49-F238E27FC236}">
                <a16:creationId xmlns:a16="http://schemas.microsoft.com/office/drawing/2014/main" xmlns="" id="{44063026-0D43-486C-9A3C-CC2DB8432464}"/>
              </a:ext>
            </a:extLst>
          </p:cNvPr>
          <p:cNvGrpSpPr/>
          <p:nvPr/>
        </p:nvGrpSpPr>
        <p:grpSpPr>
          <a:xfrm>
            <a:off x="4835768" y="874998"/>
            <a:ext cx="7227277" cy="941218"/>
            <a:chOff x="498802" y="470364"/>
            <a:chExt cx="7333619" cy="941218"/>
          </a:xfrm>
        </p:grpSpPr>
        <p:sp>
          <p:nvSpPr>
            <p:cNvPr id="19" name="Rectangle 18">
              <a:extLst>
                <a:ext uri="{FF2B5EF4-FFF2-40B4-BE49-F238E27FC236}">
                  <a16:creationId xmlns:a16="http://schemas.microsoft.com/office/drawing/2014/main" xmlns="" id="{726F9393-E24D-487B-BBD9-E09C94AB759E}"/>
                </a:ext>
              </a:extLst>
            </p:cNvPr>
            <p:cNvSpPr/>
            <p:nvPr/>
          </p:nvSpPr>
          <p:spPr>
            <a:xfrm>
              <a:off x="498802" y="470364"/>
              <a:ext cx="7333619" cy="941218"/>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20" name="TextBox 19">
              <a:extLst>
                <a:ext uri="{FF2B5EF4-FFF2-40B4-BE49-F238E27FC236}">
                  <a16:creationId xmlns:a16="http://schemas.microsoft.com/office/drawing/2014/main" xmlns="" id="{E5F2DFB1-3987-4E18-9ABA-17402F0BA1F3}"/>
                </a:ext>
              </a:extLst>
            </p:cNvPr>
            <p:cNvSpPr txBox="1"/>
            <p:nvPr/>
          </p:nvSpPr>
          <p:spPr>
            <a:xfrm>
              <a:off x="498802" y="470364"/>
              <a:ext cx="7333619" cy="9412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47092"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t>Schedule TA</a:t>
              </a:r>
            </a:p>
            <a:p>
              <a:pPr marL="171450" lvl="1" indent="-171450" algn="l" defTabSz="800100">
                <a:lnSpc>
                  <a:spcPct val="90000"/>
                </a:lnSpc>
                <a:spcBef>
                  <a:spcPct val="0"/>
                </a:spcBef>
                <a:spcAft>
                  <a:spcPts val="30"/>
                </a:spcAft>
                <a:buChar char="•"/>
              </a:pPr>
              <a:r>
                <a:rPr lang="en-US" sz="1800" kern="1200" dirty="0"/>
                <a:t>Active and eligible to retire with </a:t>
              </a:r>
              <a:r>
                <a:rPr lang="en-US" sz="1800" b="0" kern="1200" dirty="0"/>
                <a:t>either 28 years of service OR age 60 with 10 years </a:t>
              </a:r>
              <a:r>
                <a:rPr lang="en-US" sz="1800" kern="1200" dirty="0"/>
                <a:t>of service on or before 9/30/2009</a:t>
              </a:r>
            </a:p>
          </p:txBody>
        </p:sp>
      </p:grpSp>
      <p:grpSp>
        <p:nvGrpSpPr>
          <p:cNvPr id="8" name="Group 7">
            <a:extLst>
              <a:ext uri="{FF2B5EF4-FFF2-40B4-BE49-F238E27FC236}">
                <a16:creationId xmlns:a16="http://schemas.microsoft.com/office/drawing/2014/main" xmlns="" id="{7CE8635A-CBD8-43A1-B02E-B064BFEF4AF6}"/>
              </a:ext>
            </a:extLst>
          </p:cNvPr>
          <p:cNvGrpSpPr/>
          <p:nvPr/>
        </p:nvGrpSpPr>
        <p:grpSpPr>
          <a:xfrm>
            <a:off x="5367019" y="2217637"/>
            <a:ext cx="6696026" cy="941218"/>
            <a:chOff x="1045499" y="1813003"/>
            <a:chExt cx="6779848" cy="941218"/>
          </a:xfrm>
        </p:grpSpPr>
        <p:sp>
          <p:nvSpPr>
            <p:cNvPr id="17" name="Rectangle 16">
              <a:extLst>
                <a:ext uri="{FF2B5EF4-FFF2-40B4-BE49-F238E27FC236}">
                  <a16:creationId xmlns:a16="http://schemas.microsoft.com/office/drawing/2014/main" xmlns="" id="{4FF0AB83-95E9-46D2-A3CC-B74BD67B2816}"/>
                </a:ext>
              </a:extLst>
            </p:cNvPr>
            <p:cNvSpPr/>
            <p:nvPr/>
          </p:nvSpPr>
          <p:spPr>
            <a:xfrm>
              <a:off x="1045499" y="1813003"/>
              <a:ext cx="6779848" cy="941218"/>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8" name="TextBox 17">
              <a:extLst>
                <a:ext uri="{FF2B5EF4-FFF2-40B4-BE49-F238E27FC236}">
                  <a16:creationId xmlns:a16="http://schemas.microsoft.com/office/drawing/2014/main" xmlns="" id="{31F19E24-9D52-458D-BED5-1513697A6975}"/>
                </a:ext>
              </a:extLst>
            </p:cNvPr>
            <p:cNvSpPr txBox="1"/>
            <p:nvPr/>
          </p:nvSpPr>
          <p:spPr>
            <a:xfrm>
              <a:off x="1045499" y="1813003"/>
              <a:ext cx="6779848" cy="9412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47092"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t>Schedule TB</a:t>
              </a:r>
            </a:p>
            <a:p>
              <a:pPr marL="171450" lvl="1" indent="-171450" algn="l" defTabSz="800100">
                <a:lnSpc>
                  <a:spcPct val="90000"/>
                </a:lnSpc>
                <a:spcBef>
                  <a:spcPct val="0"/>
                </a:spcBef>
                <a:spcAft>
                  <a:spcPts val="30"/>
                </a:spcAft>
                <a:buChar char="•"/>
              </a:pPr>
              <a:r>
                <a:rPr lang="en-US" sz="1800" b="0" kern="1200" dirty="0"/>
                <a:t>Active and eligible to retire with either 29 years and age 59 OR age 65 with 10 years on or before 9/30/2009</a:t>
              </a:r>
            </a:p>
          </p:txBody>
        </p:sp>
      </p:grpSp>
      <p:sp>
        <p:nvSpPr>
          <p:cNvPr id="15" name="Rectangle 14">
            <a:extLst>
              <a:ext uri="{FF2B5EF4-FFF2-40B4-BE49-F238E27FC236}">
                <a16:creationId xmlns:a16="http://schemas.microsoft.com/office/drawing/2014/main" xmlns="" id="{D3B88B90-BF7E-49B2-A327-D206E8C0E47C}"/>
              </a:ext>
            </a:extLst>
          </p:cNvPr>
          <p:cNvSpPr/>
          <p:nvPr/>
        </p:nvSpPr>
        <p:spPr>
          <a:xfrm>
            <a:off x="5187460" y="3494079"/>
            <a:ext cx="6875584" cy="1146283"/>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6" name="TextBox 15">
            <a:extLst>
              <a:ext uri="{FF2B5EF4-FFF2-40B4-BE49-F238E27FC236}">
                <a16:creationId xmlns:a16="http://schemas.microsoft.com/office/drawing/2014/main" xmlns="" id="{8819CE7C-131B-4817-961F-D5D58E03CBE2}"/>
              </a:ext>
            </a:extLst>
          </p:cNvPr>
          <p:cNvSpPr txBox="1"/>
          <p:nvPr/>
        </p:nvSpPr>
        <p:spPr>
          <a:xfrm>
            <a:off x="5058504" y="3552850"/>
            <a:ext cx="6937130" cy="12838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47092"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t>Schedule TAB E</a:t>
            </a:r>
          </a:p>
          <a:p>
            <a:pPr marL="171450" lvl="1" indent="-171450" algn="l" defTabSz="777875">
              <a:lnSpc>
                <a:spcPct val="90000"/>
              </a:lnSpc>
              <a:spcBef>
                <a:spcPct val="0"/>
              </a:spcBef>
              <a:spcAft>
                <a:spcPts val="30"/>
              </a:spcAft>
              <a:buChar char="•"/>
            </a:pPr>
            <a:r>
              <a:rPr lang="en-US" sz="1750" kern="1200" dirty="0"/>
              <a:t>Active with at least 10 years as of 7/1/2005. Not eligible to retire as of 9/30/2009. Became eligible to retire on or before 6/30/2012</a:t>
            </a:r>
            <a:endParaRPr lang="en-US" sz="1750" b="0" kern="1200" dirty="0"/>
          </a:p>
        </p:txBody>
      </p:sp>
      <p:grpSp>
        <p:nvGrpSpPr>
          <p:cNvPr id="11" name="Group 10">
            <a:extLst>
              <a:ext uri="{FF2B5EF4-FFF2-40B4-BE49-F238E27FC236}">
                <a16:creationId xmlns:a16="http://schemas.microsoft.com/office/drawing/2014/main" xmlns="" id="{D853AA02-82A5-4A7D-8627-278FC8563AD1}"/>
              </a:ext>
            </a:extLst>
          </p:cNvPr>
          <p:cNvGrpSpPr/>
          <p:nvPr/>
        </p:nvGrpSpPr>
        <p:grpSpPr>
          <a:xfrm>
            <a:off x="4835768" y="5041783"/>
            <a:ext cx="7227277" cy="941218"/>
            <a:chOff x="498802" y="4637149"/>
            <a:chExt cx="7333619" cy="941218"/>
          </a:xfrm>
        </p:grpSpPr>
        <p:sp>
          <p:nvSpPr>
            <p:cNvPr id="13" name="Rectangle 12">
              <a:extLst>
                <a:ext uri="{FF2B5EF4-FFF2-40B4-BE49-F238E27FC236}">
                  <a16:creationId xmlns:a16="http://schemas.microsoft.com/office/drawing/2014/main" xmlns="" id="{530E93D6-8B1B-479A-B19E-A7C078958A10}"/>
                </a:ext>
              </a:extLst>
            </p:cNvPr>
            <p:cNvSpPr/>
            <p:nvPr/>
          </p:nvSpPr>
          <p:spPr>
            <a:xfrm>
              <a:off x="498802" y="4637149"/>
              <a:ext cx="7333619" cy="941218"/>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4" name="TextBox 13">
              <a:extLst>
                <a:ext uri="{FF2B5EF4-FFF2-40B4-BE49-F238E27FC236}">
                  <a16:creationId xmlns:a16="http://schemas.microsoft.com/office/drawing/2014/main" xmlns="" id="{53DF6089-C761-48CA-A1BD-352CCAC7B3D4}"/>
                </a:ext>
              </a:extLst>
            </p:cNvPr>
            <p:cNvSpPr txBox="1"/>
            <p:nvPr/>
          </p:nvSpPr>
          <p:spPr>
            <a:xfrm>
              <a:off x="498802" y="4637149"/>
              <a:ext cx="7333619" cy="94121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47092"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t>Schedule TAB NE</a:t>
              </a:r>
            </a:p>
            <a:p>
              <a:pPr marL="171450" lvl="1" indent="-171450" defTabSz="800100">
                <a:lnSpc>
                  <a:spcPct val="90000"/>
                </a:lnSpc>
                <a:spcBef>
                  <a:spcPct val="0"/>
                </a:spcBef>
                <a:spcAft>
                  <a:spcPts val="30"/>
                </a:spcAft>
                <a:buChar char="•"/>
              </a:pPr>
              <a:r>
                <a:rPr lang="en-US" dirty="0"/>
                <a:t>Active with at least 10 years as of 7/1/2005. Active as of 10/1/2009, and not eligible to retire on or before 6/30/2012. </a:t>
              </a:r>
            </a:p>
          </p:txBody>
        </p:sp>
      </p:grpSp>
    </p:spTree>
    <p:extLst>
      <p:ext uri="{BB962C8B-B14F-4D97-AF65-F5344CB8AC3E}">
        <p14:creationId xmlns:p14="http://schemas.microsoft.com/office/powerpoint/2010/main" val="3244048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xmlns="" id="{0499AD7B-99D4-4755-8966-F7BA0426904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446920"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xmlns="" id="{1A06F89A-489D-4383-94C5-42F7FF2E9A63}"/>
              </a:ext>
              <a:ext uri="{C183D7F6-B498-43B3-948B-1728B52AA6E4}">
                <adec:decorative xmlns=""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xmlns=""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xmlns="" id="{F8B94534-3C0C-47A6-8A67-205B300D54FE}"/>
              </a:ext>
            </a:extLst>
          </p:cNvPr>
          <p:cNvSpPr>
            <a:spLocks noGrp="1"/>
          </p:cNvSpPr>
          <p:nvPr>
            <p:ph type="title"/>
          </p:nvPr>
        </p:nvSpPr>
        <p:spPr>
          <a:xfrm>
            <a:off x="640079" y="2023236"/>
            <a:ext cx="3659777" cy="2820908"/>
          </a:xfrm>
        </p:spPr>
        <p:txBody>
          <a:bodyPr>
            <a:normAutofit/>
          </a:bodyPr>
          <a:lstStyle/>
          <a:p>
            <a:r>
              <a:rPr lang="en-US" sz="4000" dirty="0">
                <a:solidFill>
                  <a:srgbClr val="FFFFFF"/>
                </a:solidFill>
              </a:rPr>
              <a:t>How do we Determine your Schedule?</a:t>
            </a:r>
            <a:br>
              <a:rPr lang="en-US" sz="4000" dirty="0">
                <a:solidFill>
                  <a:srgbClr val="FFFFFF"/>
                </a:solidFill>
              </a:rPr>
            </a:br>
            <a:r>
              <a:rPr lang="en-US" sz="2800" i="1" dirty="0">
                <a:solidFill>
                  <a:srgbClr val="FFFFFF"/>
                </a:solidFill>
              </a:rPr>
              <a:t>8 Schedule Types</a:t>
            </a:r>
            <a:endParaRPr lang="en-US" sz="4000" i="1" dirty="0">
              <a:solidFill>
                <a:srgbClr val="FFFFFF"/>
              </a:solidFill>
            </a:endParaRPr>
          </a:p>
        </p:txBody>
      </p:sp>
      <p:grpSp>
        <p:nvGrpSpPr>
          <p:cNvPr id="21" name="Group 20">
            <a:extLst>
              <a:ext uri="{FF2B5EF4-FFF2-40B4-BE49-F238E27FC236}">
                <a16:creationId xmlns:a16="http://schemas.microsoft.com/office/drawing/2014/main" xmlns="" id="{EC4E40FB-32BE-4A14-B511-2B20918CF226}"/>
              </a:ext>
            </a:extLst>
          </p:cNvPr>
          <p:cNvGrpSpPr/>
          <p:nvPr/>
        </p:nvGrpSpPr>
        <p:grpSpPr>
          <a:xfrm>
            <a:off x="4985615" y="928212"/>
            <a:ext cx="6898276" cy="909248"/>
            <a:chOff x="665084" y="454387"/>
            <a:chExt cx="6898276" cy="909248"/>
          </a:xfrm>
        </p:grpSpPr>
        <p:sp>
          <p:nvSpPr>
            <p:cNvPr id="31" name="Rectangle 30">
              <a:extLst>
                <a:ext uri="{FF2B5EF4-FFF2-40B4-BE49-F238E27FC236}">
                  <a16:creationId xmlns:a16="http://schemas.microsoft.com/office/drawing/2014/main" xmlns="" id="{A1ACF9B2-C489-41C8-BDC0-FE8E1F07A127}"/>
                </a:ext>
              </a:extLst>
            </p:cNvPr>
            <p:cNvSpPr/>
            <p:nvPr/>
          </p:nvSpPr>
          <p:spPr>
            <a:xfrm>
              <a:off x="665084" y="454387"/>
              <a:ext cx="6898276" cy="909248"/>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32" name="TextBox 31">
              <a:extLst>
                <a:ext uri="{FF2B5EF4-FFF2-40B4-BE49-F238E27FC236}">
                  <a16:creationId xmlns:a16="http://schemas.microsoft.com/office/drawing/2014/main" xmlns="" id="{A801B0B1-B4EE-4DF0-A728-76F08D300016}"/>
                </a:ext>
              </a:extLst>
            </p:cNvPr>
            <p:cNvSpPr txBox="1"/>
            <p:nvPr/>
          </p:nvSpPr>
          <p:spPr>
            <a:xfrm>
              <a:off x="665084" y="454387"/>
              <a:ext cx="6898276" cy="90924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t>Schedule TB1E</a:t>
              </a:r>
            </a:p>
            <a:p>
              <a:pPr marL="171450" lvl="1" indent="-171450" algn="l" defTabSz="800100">
                <a:lnSpc>
                  <a:spcPct val="90000"/>
                </a:lnSpc>
                <a:spcBef>
                  <a:spcPct val="0"/>
                </a:spcBef>
                <a:spcAft>
                  <a:spcPts val="30"/>
                </a:spcAft>
                <a:buChar char="•"/>
              </a:pPr>
              <a:r>
                <a:rPr lang="en-US" sz="1800" kern="1200" dirty="0"/>
                <a:t>Active but not eligible to retire as of 10/1/2009, but became eligible to retire on or before 6/30/2012</a:t>
              </a:r>
            </a:p>
          </p:txBody>
        </p:sp>
      </p:grpSp>
      <p:grpSp>
        <p:nvGrpSpPr>
          <p:cNvPr id="22" name="Group 21">
            <a:extLst>
              <a:ext uri="{FF2B5EF4-FFF2-40B4-BE49-F238E27FC236}">
                <a16:creationId xmlns:a16="http://schemas.microsoft.com/office/drawing/2014/main" xmlns="" id="{86FC8D5D-210B-48E6-9130-93FC05C4D4C0}"/>
              </a:ext>
            </a:extLst>
          </p:cNvPr>
          <p:cNvGrpSpPr/>
          <p:nvPr/>
        </p:nvGrpSpPr>
        <p:grpSpPr>
          <a:xfrm>
            <a:off x="5506908" y="2292321"/>
            <a:ext cx="6376983" cy="909248"/>
            <a:chOff x="1186377" y="1818496"/>
            <a:chExt cx="6376983" cy="909248"/>
          </a:xfrm>
        </p:grpSpPr>
        <p:sp>
          <p:nvSpPr>
            <p:cNvPr id="29" name="Rectangle 28">
              <a:extLst>
                <a:ext uri="{FF2B5EF4-FFF2-40B4-BE49-F238E27FC236}">
                  <a16:creationId xmlns:a16="http://schemas.microsoft.com/office/drawing/2014/main" xmlns="" id="{AE9AB0AC-5C6A-4FC8-AC04-E0B902E2E710}"/>
                </a:ext>
              </a:extLst>
            </p:cNvPr>
            <p:cNvSpPr/>
            <p:nvPr/>
          </p:nvSpPr>
          <p:spPr>
            <a:xfrm>
              <a:off x="1186377" y="1818496"/>
              <a:ext cx="6376983" cy="909248"/>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30" name="TextBox 29">
              <a:extLst>
                <a:ext uri="{FF2B5EF4-FFF2-40B4-BE49-F238E27FC236}">
                  <a16:creationId xmlns:a16="http://schemas.microsoft.com/office/drawing/2014/main" xmlns="" id="{C5EA3DEB-6A4A-414A-9406-8C412BFB033C}"/>
                </a:ext>
              </a:extLst>
            </p:cNvPr>
            <p:cNvSpPr txBox="1"/>
            <p:nvPr/>
          </p:nvSpPr>
          <p:spPr>
            <a:xfrm>
              <a:off x="1186377" y="1818496"/>
              <a:ext cx="6376983" cy="90924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t>Schedule TB1NE</a:t>
              </a:r>
            </a:p>
            <a:p>
              <a:pPr marL="171450" lvl="1" indent="-171450" algn="l" defTabSz="800100">
                <a:lnSpc>
                  <a:spcPct val="90000"/>
                </a:lnSpc>
                <a:spcBef>
                  <a:spcPct val="0"/>
                </a:spcBef>
                <a:spcAft>
                  <a:spcPts val="30"/>
                </a:spcAft>
                <a:buChar char="•"/>
              </a:pPr>
              <a:r>
                <a:rPr lang="en-US" sz="1800" b="0" kern="1200" dirty="0"/>
                <a:t>Active but not eligible to retire as of 9/30/2009 or 6/30/2012, and had at least 5 years as of 6/30/2012</a:t>
              </a:r>
            </a:p>
          </p:txBody>
        </p:sp>
      </p:grpSp>
      <p:grpSp>
        <p:nvGrpSpPr>
          <p:cNvPr id="23" name="Group 22">
            <a:extLst>
              <a:ext uri="{FF2B5EF4-FFF2-40B4-BE49-F238E27FC236}">
                <a16:creationId xmlns:a16="http://schemas.microsoft.com/office/drawing/2014/main" xmlns="" id="{4E630ACB-89D0-4FFF-A32F-C7EC70302968}"/>
              </a:ext>
            </a:extLst>
          </p:cNvPr>
          <p:cNvGrpSpPr/>
          <p:nvPr/>
        </p:nvGrpSpPr>
        <p:grpSpPr>
          <a:xfrm>
            <a:off x="5506908" y="3656430"/>
            <a:ext cx="6376983" cy="909248"/>
            <a:chOff x="1186377" y="3182605"/>
            <a:chExt cx="6376983" cy="909248"/>
          </a:xfrm>
        </p:grpSpPr>
        <p:sp>
          <p:nvSpPr>
            <p:cNvPr id="27" name="Rectangle 26">
              <a:extLst>
                <a:ext uri="{FF2B5EF4-FFF2-40B4-BE49-F238E27FC236}">
                  <a16:creationId xmlns:a16="http://schemas.microsoft.com/office/drawing/2014/main" xmlns="" id="{2069BDDB-30E7-40BD-B71C-4E52E5F81478}"/>
                </a:ext>
              </a:extLst>
            </p:cNvPr>
            <p:cNvSpPr/>
            <p:nvPr/>
          </p:nvSpPr>
          <p:spPr>
            <a:xfrm>
              <a:off x="1186377" y="3182605"/>
              <a:ext cx="6376983" cy="909248"/>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28" name="TextBox 27">
              <a:extLst>
                <a:ext uri="{FF2B5EF4-FFF2-40B4-BE49-F238E27FC236}">
                  <a16:creationId xmlns:a16="http://schemas.microsoft.com/office/drawing/2014/main" xmlns="" id="{627E71DD-91C4-4ADA-BE9D-C98EC9C5824E}"/>
                </a:ext>
              </a:extLst>
            </p:cNvPr>
            <p:cNvSpPr txBox="1"/>
            <p:nvPr/>
          </p:nvSpPr>
          <p:spPr>
            <a:xfrm>
              <a:off x="1186377" y="3182605"/>
              <a:ext cx="6376983" cy="90924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t>Schedule TB2</a:t>
              </a:r>
            </a:p>
            <a:p>
              <a:pPr marL="171450" lvl="1" indent="-171450" algn="l" defTabSz="800100">
                <a:lnSpc>
                  <a:spcPct val="90000"/>
                </a:lnSpc>
                <a:spcBef>
                  <a:spcPct val="0"/>
                </a:spcBef>
                <a:spcAft>
                  <a:spcPts val="30"/>
                </a:spcAft>
                <a:buChar char="•"/>
              </a:pPr>
              <a:r>
                <a:rPr lang="en-US" sz="1800" b="0" kern="1200" dirty="0"/>
                <a:t>Hired on or before 6/30/2012 but did not have at least 5 years as of 6/30/2012.</a:t>
              </a:r>
            </a:p>
          </p:txBody>
        </p:sp>
      </p:grpSp>
      <p:grpSp>
        <p:nvGrpSpPr>
          <p:cNvPr id="24" name="Group 23">
            <a:extLst>
              <a:ext uri="{FF2B5EF4-FFF2-40B4-BE49-F238E27FC236}">
                <a16:creationId xmlns:a16="http://schemas.microsoft.com/office/drawing/2014/main" xmlns="" id="{6D093014-01FA-4EFD-B96C-CE9E04B536A2}"/>
              </a:ext>
            </a:extLst>
          </p:cNvPr>
          <p:cNvGrpSpPr/>
          <p:nvPr/>
        </p:nvGrpSpPr>
        <p:grpSpPr>
          <a:xfrm>
            <a:off x="4985615" y="5020539"/>
            <a:ext cx="6898276" cy="909248"/>
            <a:chOff x="665084" y="4546714"/>
            <a:chExt cx="6898276" cy="909248"/>
          </a:xfrm>
        </p:grpSpPr>
        <p:sp>
          <p:nvSpPr>
            <p:cNvPr id="25" name="Rectangle 24">
              <a:extLst>
                <a:ext uri="{FF2B5EF4-FFF2-40B4-BE49-F238E27FC236}">
                  <a16:creationId xmlns:a16="http://schemas.microsoft.com/office/drawing/2014/main" xmlns="" id="{068E942B-6419-4285-9770-E80F5E0149BF}"/>
                </a:ext>
              </a:extLst>
            </p:cNvPr>
            <p:cNvSpPr/>
            <p:nvPr/>
          </p:nvSpPr>
          <p:spPr>
            <a:xfrm>
              <a:off x="665084" y="4546714"/>
              <a:ext cx="6898276" cy="909248"/>
            </a:xfrm>
            <a:prstGeom prst="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26" name="TextBox 25">
              <a:extLst>
                <a:ext uri="{FF2B5EF4-FFF2-40B4-BE49-F238E27FC236}">
                  <a16:creationId xmlns:a16="http://schemas.microsoft.com/office/drawing/2014/main" xmlns="" id="{DA9DC97D-28B0-4621-985F-CF4C8FA203F7}"/>
                </a:ext>
              </a:extLst>
            </p:cNvPr>
            <p:cNvSpPr txBox="1"/>
            <p:nvPr/>
          </p:nvSpPr>
          <p:spPr>
            <a:xfrm>
              <a:off x="665084" y="4546714"/>
              <a:ext cx="6898276" cy="90924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1716" tIns="60960" rIns="60960" bIns="60960" numCol="1" spcCol="1270" anchor="t" anchorCtr="0">
              <a:noAutofit/>
            </a:bodyPr>
            <a:lstStyle/>
            <a:p>
              <a:pPr marL="0" lvl="0" indent="0" algn="l" defTabSz="1066800">
                <a:lnSpc>
                  <a:spcPct val="90000"/>
                </a:lnSpc>
                <a:spcBef>
                  <a:spcPct val="0"/>
                </a:spcBef>
                <a:spcAft>
                  <a:spcPts val="30"/>
                </a:spcAft>
                <a:buNone/>
              </a:pPr>
              <a:r>
                <a:rPr lang="en-US" sz="2400" b="1" kern="1200" dirty="0"/>
                <a:t>Schedule TB3</a:t>
              </a:r>
            </a:p>
            <a:p>
              <a:pPr marL="171450" lvl="1" indent="-171450" algn="l" defTabSz="800100">
                <a:lnSpc>
                  <a:spcPct val="90000"/>
                </a:lnSpc>
                <a:spcBef>
                  <a:spcPct val="0"/>
                </a:spcBef>
                <a:spcAft>
                  <a:spcPts val="30"/>
                </a:spcAft>
                <a:buChar char="•"/>
              </a:pPr>
              <a:r>
                <a:rPr lang="en-US" sz="1800" kern="1200" dirty="0"/>
                <a:t>Hired on or after 7/1/2012</a:t>
              </a:r>
            </a:p>
          </p:txBody>
        </p:sp>
      </p:grpSp>
    </p:spTree>
    <p:extLst>
      <p:ext uri="{BB962C8B-B14F-4D97-AF65-F5344CB8AC3E}">
        <p14:creationId xmlns:p14="http://schemas.microsoft.com/office/powerpoint/2010/main" val="4241134703"/>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ERSRI-2015">
  <a:themeElements>
    <a:clrScheme name="Custom 4">
      <a:dk1>
        <a:sysClr val="windowText" lastClr="000000"/>
      </a:dk1>
      <a:lt1>
        <a:sysClr val="window" lastClr="FFFFFF"/>
      </a:lt1>
      <a:dk2>
        <a:srgbClr val="4F271C"/>
      </a:dk2>
      <a:lt2>
        <a:srgbClr val="475A8D"/>
      </a:lt2>
      <a:accent1>
        <a:srgbClr val="0070C0"/>
      </a:accent1>
      <a:accent2>
        <a:srgbClr val="40AFFF"/>
      </a:accent2>
      <a:accent3>
        <a:srgbClr val="C32D2E"/>
      </a:accent3>
      <a:accent4>
        <a:srgbClr val="84AA33"/>
      </a:accent4>
      <a:accent5>
        <a:srgbClr val="964305"/>
      </a:accent5>
      <a:accent6>
        <a:srgbClr val="475A8D"/>
      </a:accent6>
      <a:hlink>
        <a:srgbClr val="0000FF"/>
      </a:hlink>
      <a:folHlink>
        <a:srgbClr val="00539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130000" t="-95000" r="40000" b="21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spDef>
      <a:spPr>
        <a:noFill/>
        <a:ln>
          <a:solidFill>
            <a:schemeClr val="bg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19394</TotalTime>
  <Words>2930</Words>
  <Application>Microsoft Office PowerPoint</Application>
  <PresentationFormat>Custom</PresentationFormat>
  <Paragraphs>352</Paragraphs>
  <Slides>37</Slides>
  <Notes>0</Notes>
  <HiddenSlides>0</HiddenSlides>
  <MMClips>0</MMClips>
  <ScaleCrop>false</ScaleCrop>
  <HeadingPairs>
    <vt:vector size="4" baseType="variant">
      <vt:variant>
        <vt:lpstr>Theme</vt:lpstr>
      </vt:variant>
      <vt:variant>
        <vt:i4>2</vt:i4>
      </vt:variant>
      <vt:variant>
        <vt:lpstr>Slide Titles</vt:lpstr>
      </vt:variant>
      <vt:variant>
        <vt:i4>37</vt:i4>
      </vt:variant>
    </vt:vector>
  </HeadingPairs>
  <TitlesOfParts>
    <vt:vector size="39" baseType="lpstr">
      <vt:lpstr>Office Theme</vt:lpstr>
      <vt:lpstr>ERSRI-2015</vt:lpstr>
      <vt:lpstr>How to Educate yourself on your Teacher Retirement Plan</vt:lpstr>
      <vt:lpstr>Hybrid Retirement Benefit</vt:lpstr>
      <vt:lpstr>Mandatory Contributions</vt:lpstr>
      <vt:lpstr>Defined Benefit/ Pension Plan</vt:lpstr>
      <vt:lpstr>What is a defined benefit/ pension plan?</vt:lpstr>
      <vt:lpstr>Vesting in the Pension</vt:lpstr>
      <vt:lpstr>What’s a Schedule?</vt:lpstr>
      <vt:lpstr>How do we Determine your Schedule? 8 Schedule Types</vt:lpstr>
      <vt:lpstr>How do we Determine your Schedule? 8 Schedule Types</vt:lpstr>
      <vt:lpstr>How do we Determine Your Pension?</vt:lpstr>
      <vt:lpstr>How do we Determine Your Accrual Rate?</vt:lpstr>
      <vt:lpstr>Accrual Rates for State Employees</vt:lpstr>
      <vt:lpstr>How do we determine your Final Average Salary?</vt:lpstr>
      <vt:lpstr>When Can I Retire (Schedule Based)?</vt:lpstr>
      <vt:lpstr>Rule of 95:  An alternate way to retire with full earned benefits</vt:lpstr>
      <vt:lpstr>Retiring Early: Reduced Retirement Benefit</vt:lpstr>
      <vt:lpstr>Retiring Early: Reduced Retirement Benefit</vt:lpstr>
      <vt:lpstr>How is teacher service counted?</vt:lpstr>
      <vt:lpstr>Managing your account</vt:lpstr>
      <vt:lpstr>Managing your account</vt:lpstr>
      <vt:lpstr>Pension Projection Tool</vt:lpstr>
      <vt:lpstr>Other benefits through ERSRI</vt:lpstr>
      <vt:lpstr>Death Benefits</vt:lpstr>
      <vt:lpstr>Teachers Survivors’ Benefits  Only for teachers who do not pay into Social Security</vt:lpstr>
      <vt:lpstr>401(a)  Plan – Defined Contribution Plan </vt:lpstr>
      <vt:lpstr>What is a defined contribution (401a) plan? </vt:lpstr>
      <vt:lpstr>Participation</vt:lpstr>
      <vt:lpstr>Vesting in the 401(a)</vt:lpstr>
      <vt:lpstr>401(a) Investment</vt:lpstr>
      <vt:lpstr>Managing your account</vt:lpstr>
      <vt:lpstr>Leaving State service</vt:lpstr>
      <vt:lpstr>Financial Advice/ Planning</vt:lpstr>
      <vt:lpstr>Retirement Planning Checklist</vt:lpstr>
      <vt:lpstr>Retirement Planning Checklist</vt:lpstr>
      <vt:lpstr>Consider saving more</vt:lpstr>
      <vt:lpstr>Financial Wellness</vt:lpstr>
      <vt:lpstr>Important Contact Information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Kimberly Shockley</dc:creator>
  <cp:lastModifiedBy>user</cp:lastModifiedBy>
  <cp:revision>62</cp:revision>
  <cp:lastPrinted>2019-08-21T14:35:48Z</cp:lastPrinted>
  <dcterms:created xsi:type="dcterms:W3CDTF">2018-09-07T19:09:21Z</dcterms:created>
  <dcterms:modified xsi:type="dcterms:W3CDTF">2020-01-21T20:44:28Z</dcterms:modified>
</cp:coreProperties>
</file>