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1"/>
  </p:notesMasterIdLst>
  <p:sldIdLst>
    <p:sldId id="326" r:id="rId3"/>
    <p:sldId id="324" r:id="rId4"/>
    <p:sldId id="327" r:id="rId5"/>
    <p:sldId id="328" r:id="rId6"/>
    <p:sldId id="329" r:id="rId7"/>
    <p:sldId id="331" r:id="rId8"/>
    <p:sldId id="332" r:id="rId9"/>
    <p:sldId id="342" r:id="rId10"/>
    <p:sldId id="343" r:id="rId11"/>
    <p:sldId id="344" r:id="rId12"/>
    <p:sldId id="345" r:id="rId13"/>
    <p:sldId id="336" r:id="rId14"/>
    <p:sldId id="334" r:id="rId15"/>
    <p:sldId id="335" r:id="rId16"/>
    <p:sldId id="320" r:id="rId17"/>
    <p:sldId id="315" r:id="rId18"/>
    <p:sldId id="330" r:id="rId19"/>
    <p:sldId id="299" r:id="rId20"/>
    <p:sldId id="297" r:id="rId21"/>
    <p:sldId id="318" r:id="rId22"/>
    <p:sldId id="321" r:id="rId23"/>
    <p:sldId id="338" r:id="rId24"/>
    <p:sldId id="339" r:id="rId25"/>
    <p:sldId id="337" r:id="rId26"/>
    <p:sldId id="310" r:id="rId27"/>
    <p:sldId id="323" r:id="rId28"/>
    <p:sldId id="366" r:id="rId29"/>
    <p:sldId id="346"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4025D7-EAA3-423E-86DA-9D4BCAADC42F}" v="4" dt="2022-03-15T13:36:40.5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8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C17F17-3BC5-4C79-8A76-3285119200EE}" type="doc">
      <dgm:prSet loTypeId="urn:microsoft.com/office/officeart/2008/layout/LinedList" loCatId="list" qsTypeId="urn:microsoft.com/office/officeart/2005/8/quickstyle/simple5" qsCatId="simple" csTypeId="urn:microsoft.com/office/officeart/2005/8/colors/accent3_2" csCatId="accent3" phldr="1"/>
      <dgm:spPr/>
      <dgm:t>
        <a:bodyPr/>
        <a:lstStyle/>
        <a:p>
          <a:endParaRPr lang="en-US"/>
        </a:p>
      </dgm:t>
    </dgm:pt>
    <dgm:pt modelId="{FEB3AF27-E3C5-477A-832C-A37D5A983C89}">
      <dgm:prSet/>
      <dgm:spPr/>
      <dgm:t>
        <a:bodyPr/>
        <a:lstStyle/>
        <a:p>
          <a:r>
            <a:rPr lang="en-US" b="1" dirty="0"/>
            <a:t>Employees who contribute to both the pension and 401(a) contribute 2% of their salary to the pension (due to the fact that they receive a COLA) and are currently accruing 1%/year</a:t>
          </a:r>
        </a:p>
      </dgm:t>
    </dgm:pt>
    <dgm:pt modelId="{ACD8D47B-5C02-4D5D-B778-DFDFC24613BE}" type="parTrans" cxnId="{BA751F10-E626-48E2-9C2E-F27FA74FBFF1}">
      <dgm:prSet/>
      <dgm:spPr/>
      <dgm:t>
        <a:bodyPr/>
        <a:lstStyle/>
        <a:p>
          <a:endParaRPr lang="en-US"/>
        </a:p>
      </dgm:t>
    </dgm:pt>
    <dgm:pt modelId="{3D568FCF-80D0-4351-874D-525F3845CD7E}" type="sibTrans" cxnId="{BA751F10-E626-48E2-9C2E-F27FA74FBFF1}">
      <dgm:prSet/>
      <dgm:spPr/>
      <dgm:t>
        <a:bodyPr/>
        <a:lstStyle/>
        <a:p>
          <a:endParaRPr lang="en-US"/>
        </a:p>
      </dgm:t>
    </dgm:pt>
    <dgm:pt modelId="{045B2E45-AE7F-4912-BB5B-AEADA6AA3D81}">
      <dgm:prSet/>
      <dgm:spPr/>
      <dgm:t>
        <a:bodyPr/>
        <a:lstStyle/>
        <a:p>
          <a:r>
            <a:rPr lang="en-US" b="1" dirty="0"/>
            <a:t>Employees who have stopped contributing to the 401(a) 9.25% (due to COLA) of their salary to the pension and are currently accruing 2%/year</a:t>
          </a:r>
        </a:p>
      </dgm:t>
    </dgm:pt>
    <dgm:pt modelId="{C60EBE20-7C9A-46FF-B619-4D55FE7BFB1F}" type="parTrans" cxnId="{C0477B20-887B-4030-B102-B9C6EFD07F28}">
      <dgm:prSet/>
      <dgm:spPr/>
      <dgm:t>
        <a:bodyPr/>
        <a:lstStyle/>
        <a:p>
          <a:endParaRPr lang="en-US"/>
        </a:p>
      </dgm:t>
    </dgm:pt>
    <dgm:pt modelId="{3920DDDF-FEE1-4E82-B770-467C7DC5F758}" type="sibTrans" cxnId="{C0477B20-887B-4030-B102-B9C6EFD07F28}">
      <dgm:prSet/>
      <dgm:spPr/>
      <dgm:t>
        <a:bodyPr/>
        <a:lstStyle/>
        <a:p>
          <a:endParaRPr lang="en-US"/>
        </a:p>
      </dgm:t>
    </dgm:pt>
    <dgm:pt modelId="{34B0EC5C-5F42-487C-BAB1-550828B00A24}">
      <dgm:prSet/>
      <dgm:spPr/>
      <dgm:t>
        <a:bodyPr/>
        <a:lstStyle/>
        <a:p>
          <a:r>
            <a:rPr lang="en-US" dirty="0"/>
            <a:t>You are eligible to receive a pension after 5 years of contributing service </a:t>
          </a:r>
        </a:p>
      </dgm:t>
    </dgm:pt>
    <dgm:pt modelId="{3C7690AF-1F0F-498E-94B0-39602B85BC95}" type="parTrans" cxnId="{BF92E326-2D55-4A2A-A47D-4DF69ADF1797}">
      <dgm:prSet/>
      <dgm:spPr/>
      <dgm:t>
        <a:bodyPr/>
        <a:lstStyle/>
        <a:p>
          <a:endParaRPr lang="en-US"/>
        </a:p>
      </dgm:t>
    </dgm:pt>
    <dgm:pt modelId="{7ABD6456-58AF-4DD8-98E4-E92D884B7050}" type="sibTrans" cxnId="{BF92E326-2D55-4A2A-A47D-4DF69ADF1797}">
      <dgm:prSet/>
      <dgm:spPr/>
      <dgm:t>
        <a:bodyPr/>
        <a:lstStyle/>
        <a:p>
          <a:endParaRPr lang="en-US"/>
        </a:p>
      </dgm:t>
    </dgm:pt>
    <dgm:pt modelId="{F8ED3ED8-EFA1-45BA-8E14-CB4E384F5797}">
      <dgm:prSet/>
      <dgm:spPr/>
      <dgm:t>
        <a:bodyPr/>
        <a:lstStyle/>
        <a:p>
          <a:r>
            <a:rPr lang="en-US" dirty="0"/>
            <a:t>You are able to take a refund of your contributions at any time after leaving municipal service</a:t>
          </a:r>
        </a:p>
      </dgm:t>
    </dgm:pt>
    <dgm:pt modelId="{E92BE7F5-41F2-4913-A69C-539E72EE9239}" type="parTrans" cxnId="{2A293EAD-1AB7-43DB-8039-40D4D65F3798}">
      <dgm:prSet/>
      <dgm:spPr/>
      <dgm:t>
        <a:bodyPr/>
        <a:lstStyle/>
        <a:p>
          <a:endParaRPr lang="en-US"/>
        </a:p>
      </dgm:t>
    </dgm:pt>
    <dgm:pt modelId="{E844B60A-A951-4C22-9AE9-81D818FF4449}" type="sibTrans" cxnId="{2A293EAD-1AB7-43DB-8039-40D4D65F3798}">
      <dgm:prSet/>
      <dgm:spPr/>
      <dgm:t>
        <a:bodyPr/>
        <a:lstStyle/>
        <a:p>
          <a:endParaRPr lang="en-US"/>
        </a:p>
      </dgm:t>
    </dgm:pt>
    <dgm:pt modelId="{E62E1EF0-8B89-4A4E-8DA5-6153E4ECD3BE}">
      <dgm:prSet/>
      <dgm:spPr/>
      <dgm:t>
        <a:bodyPr/>
        <a:lstStyle/>
        <a:p>
          <a:r>
            <a:rPr lang="en-US" dirty="0"/>
            <a:t>Contributions to the pension do not have any market fluctuation, so you will always be refunded the exact amount you contributed if you choose not to take a pension</a:t>
          </a:r>
        </a:p>
      </dgm:t>
    </dgm:pt>
    <dgm:pt modelId="{8B94DAE9-F3AD-4CF1-88F0-5A5FCA12AC05}" type="parTrans" cxnId="{90E16163-1A0F-418D-BF38-335BD8F5FC49}">
      <dgm:prSet/>
      <dgm:spPr/>
      <dgm:t>
        <a:bodyPr/>
        <a:lstStyle/>
        <a:p>
          <a:endParaRPr lang="en-US"/>
        </a:p>
      </dgm:t>
    </dgm:pt>
    <dgm:pt modelId="{1A07C62F-437F-41FF-8BF0-233983896F1B}" type="sibTrans" cxnId="{90E16163-1A0F-418D-BF38-335BD8F5FC49}">
      <dgm:prSet/>
      <dgm:spPr/>
      <dgm:t>
        <a:bodyPr/>
        <a:lstStyle/>
        <a:p>
          <a:endParaRPr lang="en-US"/>
        </a:p>
      </dgm:t>
    </dgm:pt>
    <dgm:pt modelId="{AD474E36-3F89-4044-A88B-5F3D3B6A327A}" type="pres">
      <dgm:prSet presAssocID="{17C17F17-3BC5-4C79-8A76-3285119200EE}" presName="vert0" presStyleCnt="0">
        <dgm:presLayoutVars>
          <dgm:dir/>
          <dgm:animOne val="branch"/>
          <dgm:animLvl val="lvl"/>
        </dgm:presLayoutVars>
      </dgm:prSet>
      <dgm:spPr/>
    </dgm:pt>
    <dgm:pt modelId="{C2D6D7EB-5098-402D-AB67-59798491D647}" type="pres">
      <dgm:prSet presAssocID="{FEB3AF27-E3C5-477A-832C-A37D5A983C89}" presName="thickLine" presStyleLbl="alignNode1" presStyleIdx="0" presStyleCnt="5"/>
      <dgm:spPr/>
    </dgm:pt>
    <dgm:pt modelId="{4B09C46E-CF88-4415-8690-62173E419AB7}" type="pres">
      <dgm:prSet presAssocID="{FEB3AF27-E3C5-477A-832C-A37D5A983C89}" presName="horz1" presStyleCnt="0"/>
      <dgm:spPr/>
    </dgm:pt>
    <dgm:pt modelId="{73F96338-8C5B-4801-B538-F3BFE48440B6}" type="pres">
      <dgm:prSet presAssocID="{FEB3AF27-E3C5-477A-832C-A37D5A983C89}" presName="tx1" presStyleLbl="revTx" presStyleIdx="0" presStyleCnt="5"/>
      <dgm:spPr/>
    </dgm:pt>
    <dgm:pt modelId="{447177D2-7181-40F0-AA0C-9229A92808DE}" type="pres">
      <dgm:prSet presAssocID="{FEB3AF27-E3C5-477A-832C-A37D5A983C89}" presName="vert1" presStyleCnt="0"/>
      <dgm:spPr/>
    </dgm:pt>
    <dgm:pt modelId="{6A557506-77F0-4982-AD6F-9D2F357645B4}" type="pres">
      <dgm:prSet presAssocID="{045B2E45-AE7F-4912-BB5B-AEADA6AA3D81}" presName="thickLine" presStyleLbl="alignNode1" presStyleIdx="1" presStyleCnt="5"/>
      <dgm:spPr/>
    </dgm:pt>
    <dgm:pt modelId="{ACF4E428-17D0-40C2-9777-5BE4E487D68B}" type="pres">
      <dgm:prSet presAssocID="{045B2E45-AE7F-4912-BB5B-AEADA6AA3D81}" presName="horz1" presStyleCnt="0"/>
      <dgm:spPr/>
    </dgm:pt>
    <dgm:pt modelId="{05E6A9AF-8F81-44EF-B456-D3224B1196B6}" type="pres">
      <dgm:prSet presAssocID="{045B2E45-AE7F-4912-BB5B-AEADA6AA3D81}" presName="tx1" presStyleLbl="revTx" presStyleIdx="1" presStyleCnt="5"/>
      <dgm:spPr/>
    </dgm:pt>
    <dgm:pt modelId="{A6EF85DF-A3C6-4FC8-8A64-8C524D46701D}" type="pres">
      <dgm:prSet presAssocID="{045B2E45-AE7F-4912-BB5B-AEADA6AA3D81}" presName="vert1" presStyleCnt="0"/>
      <dgm:spPr/>
    </dgm:pt>
    <dgm:pt modelId="{D020C1EB-19D5-4672-89E9-B2DCDCC8F89E}" type="pres">
      <dgm:prSet presAssocID="{34B0EC5C-5F42-487C-BAB1-550828B00A24}" presName="thickLine" presStyleLbl="alignNode1" presStyleIdx="2" presStyleCnt="5"/>
      <dgm:spPr/>
    </dgm:pt>
    <dgm:pt modelId="{64A744B0-5F1A-402C-BE47-A53941619440}" type="pres">
      <dgm:prSet presAssocID="{34B0EC5C-5F42-487C-BAB1-550828B00A24}" presName="horz1" presStyleCnt="0"/>
      <dgm:spPr/>
    </dgm:pt>
    <dgm:pt modelId="{6AD80B41-6CBD-492E-9639-CBB6BC1322D1}" type="pres">
      <dgm:prSet presAssocID="{34B0EC5C-5F42-487C-BAB1-550828B00A24}" presName="tx1" presStyleLbl="revTx" presStyleIdx="2" presStyleCnt="5"/>
      <dgm:spPr/>
    </dgm:pt>
    <dgm:pt modelId="{263B3261-EFD7-4BE9-93F3-FB63F9A32A5F}" type="pres">
      <dgm:prSet presAssocID="{34B0EC5C-5F42-487C-BAB1-550828B00A24}" presName="vert1" presStyleCnt="0"/>
      <dgm:spPr/>
    </dgm:pt>
    <dgm:pt modelId="{F3E4CF64-05B7-4DA0-B4C6-E5E9DF93D553}" type="pres">
      <dgm:prSet presAssocID="{F8ED3ED8-EFA1-45BA-8E14-CB4E384F5797}" presName="thickLine" presStyleLbl="alignNode1" presStyleIdx="3" presStyleCnt="5"/>
      <dgm:spPr/>
    </dgm:pt>
    <dgm:pt modelId="{9E2B5EFC-F46F-4A25-B519-5E9F9077221B}" type="pres">
      <dgm:prSet presAssocID="{F8ED3ED8-EFA1-45BA-8E14-CB4E384F5797}" presName="horz1" presStyleCnt="0"/>
      <dgm:spPr/>
    </dgm:pt>
    <dgm:pt modelId="{7752D3CF-86C7-459B-AABE-1CAC6787CC69}" type="pres">
      <dgm:prSet presAssocID="{F8ED3ED8-EFA1-45BA-8E14-CB4E384F5797}" presName="tx1" presStyleLbl="revTx" presStyleIdx="3" presStyleCnt="5"/>
      <dgm:spPr/>
    </dgm:pt>
    <dgm:pt modelId="{15E19E27-B04D-4FFE-8EC3-366993A373AF}" type="pres">
      <dgm:prSet presAssocID="{F8ED3ED8-EFA1-45BA-8E14-CB4E384F5797}" presName="vert1" presStyleCnt="0"/>
      <dgm:spPr/>
    </dgm:pt>
    <dgm:pt modelId="{25AF2065-9217-4484-8749-A2618C91534D}" type="pres">
      <dgm:prSet presAssocID="{E62E1EF0-8B89-4A4E-8DA5-6153E4ECD3BE}" presName="thickLine" presStyleLbl="alignNode1" presStyleIdx="4" presStyleCnt="5"/>
      <dgm:spPr/>
    </dgm:pt>
    <dgm:pt modelId="{5F6F7038-9EDB-40F6-92C4-B0284FD188BB}" type="pres">
      <dgm:prSet presAssocID="{E62E1EF0-8B89-4A4E-8DA5-6153E4ECD3BE}" presName="horz1" presStyleCnt="0"/>
      <dgm:spPr/>
    </dgm:pt>
    <dgm:pt modelId="{94C20135-338B-47A9-9AD5-F12CC0120D48}" type="pres">
      <dgm:prSet presAssocID="{E62E1EF0-8B89-4A4E-8DA5-6153E4ECD3BE}" presName="tx1" presStyleLbl="revTx" presStyleIdx="4" presStyleCnt="5"/>
      <dgm:spPr/>
    </dgm:pt>
    <dgm:pt modelId="{17D73FB1-9CD0-4BCC-88BA-AD20C1708F06}" type="pres">
      <dgm:prSet presAssocID="{E62E1EF0-8B89-4A4E-8DA5-6153E4ECD3BE}" presName="vert1" presStyleCnt="0"/>
      <dgm:spPr/>
    </dgm:pt>
  </dgm:ptLst>
  <dgm:cxnLst>
    <dgm:cxn modelId="{BA751F10-E626-48E2-9C2E-F27FA74FBFF1}" srcId="{17C17F17-3BC5-4C79-8A76-3285119200EE}" destId="{FEB3AF27-E3C5-477A-832C-A37D5A983C89}" srcOrd="0" destOrd="0" parTransId="{ACD8D47B-5C02-4D5D-B778-DFDFC24613BE}" sibTransId="{3D568FCF-80D0-4351-874D-525F3845CD7E}"/>
    <dgm:cxn modelId="{C0477B20-887B-4030-B102-B9C6EFD07F28}" srcId="{17C17F17-3BC5-4C79-8A76-3285119200EE}" destId="{045B2E45-AE7F-4912-BB5B-AEADA6AA3D81}" srcOrd="1" destOrd="0" parTransId="{C60EBE20-7C9A-46FF-B619-4D55FE7BFB1F}" sibTransId="{3920DDDF-FEE1-4E82-B770-467C7DC5F758}"/>
    <dgm:cxn modelId="{BF92E326-2D55-4A2A-A47D-4DF69ADF1797}" srcId="{17C17F17-3BC5-4C79-8A76-3285119200EE}" destId="{34B0EC5C-5F42-487C-BAB1-550828B00A24}" srcOrd="2" destOrd="0" parTransId="{3C7690AF-1F0F-498E-94B0-39602B85BC95}" sibTransId="{7ABD6456-58AF-4DD8-98E4-E92D884B7050}"/>
    <dgm:cxn modelId="{90E16163-1A0F-418D-BF38-335BD8F5FC49}" srcId="{17C17F17-3BC5-4C79-8A76-3285119200EE}" destId="{E62E1EF0-8B89-4A4E-8DA5-6153E4ECD3BE}" srcOrd="4" destOrd="0" parTransId="{8B94DAE9-F3AD-4CF1-88F0-5A5FCA12AC05}" sibTransId="{1A07C62F-437F-41FF-8BF0-233983896F1B}"/>
    <dgm:cxn modelId="{2FBF2C46-137E-4DF7-9078-6C96201132CA}" type="presOf" srcId="{17C17F17-3BC5-4C79-8A76-3285119200EE}" destId="{AD474E36-3F89-4044-A88B-5F3D3B6A327A}" srcOrd="0" destOrd="0" presId="urn:microsoft.com/office/officeart/2008/layout/LinedList"/>
    <dgm:cxn modelId="{86582369-3694-47D7-8650-9D87FFD8C22A}" type="presOf" srcId="{045B2E45-AE7F-4912-BB5B-AEADA6AA3D81}" destId="{05E6A9AF-8F81-44EF-B456-D3224B1196B6}" srcOrd="0" destOrd="0" presId="urn:microsoft.com/office/officeart/2008/layout/LinedList"/>
    <dgm:cxn modelId="{FD20704B-D443-4014-84F3-4EDCB849F3A2}" type="presOf" srcId="{FEB3AF27-E3C5-477A-832C-A37D5A983C89}" destId="{73F96338-8C5B-4801-B538-F3BFE48440B6}" srcOrd="0" destOrd="0" presId="urn:microsoft.com/office/officeart/2008/layout/LinedList"/>
    <dgm:cxn modelId="{3AB0DB7C-1976-4E59-B090-A88177C15200}" type="presOf" srcId="{E62E1EF0-8B89-4A4E-8DA5-6153E4ECD3BE}" destId="{94C20135-338B-47A9-9AD5-F12CC0120D48}" srcOrd="0" destOrd="0" presId="urn:microsoft.com/office/officeart/2008/layout/LinedList"/>
    <dgm:cxn modelId="{1E950E8D-7FB8-4F04-A0C1-488687F25E39}" type="presOf" srcId="{F8ED3ED8-EFA1-45BA-8E14-CB4E384F5797}" destId="{7752D3CF-86C7-459B-AABE-1CAC6787CC69}" srcOrd="0" destOrd="0" presId="urn:microsoft.com/office/officeart/2008/layout/LinedList"/>
    <dgm:cxn modelId="{2A293EAD-1AB7-43DB-8039-40D4D65F3798}" srcId="{17C17F17-3BC5-4C79-8A76-3285119200EE}" destId="{F8ED3ED8-EFA1-45BA-8E14-CB4E384F5797}" srcOrd="3" destOrd="0" parTransId="{E92BE7F5-41F2-4913-A69C-539E72EE9239}" sibTransId="{E844B60A-A951-4C22-9AE9-81D818FF4449}"/>
    <dgm:cxn modelId="{7BD515BA-C8BC-444C-91C6-7FCEE09E5860}" type="presOf" srcId="{34B0EC5C-5F42-487C-BAB1-550828B00A24}" destId="{6AD80B41-6CBD-492E-9639-CBB6BC1322D1}" srcOrd="0" destOrd="0" presId="urn:microsoft.com/office/officeart/2008/layout/LinedList"/>
    <dgm:cxn modelId="{642D5A87-1729-4057-B839-51C67B84BBC5}" type="presParOf" srcId="{AD474E36-3F89-4044-A88B-5F3D3B6A327A}" destId="{C2D6D7EB-5098-402D-AB67-59798491D647}" srcOrd="0" destOrd="0" presId="urn:microsoft.com/office/officeart/2008/layout/LinedList"/>
    <dgm:cxn modelId="{C29BA0E2-1844-4CDC-A78B-BA77D5010465}" type="presParOf" srcId="{AD474E36-3F89-4044-A88B-5F3D3B6A327A}" destId="{4B09C46E-CF88-4415-8690-62173E419AB7}" srcOrd="1" destOrd="0" presId="urn:microsoft.com/office/officeart/2008/layout/LinedList"/>
    <dgm:cxn modelId="{337962B5-AA50-4E8E-A8C5-90E511706463}" type="presParOf" srcId="{4B09C46E-CF88-4415-8690-62173E419AB7}" destId="{73F96338-8C5B-4801-B538-F3BFE48440B6}" srcOrd="0" destOrd="0" presId="urn:microsoft.com/office/officeart/2008/layout/LinedList"/>
    <dgm:cxn modelId="{968B5855-ED3D-4C40-ABF0-47239F93BDA1}" type="presParOf" srcId="{4B09C46E-CF88-4415-8690-62173E419AB7}" destId="{447177D2-7181-40F0-AA0C-9229A92808DE}" srcOrd="1" destOrd="0" presId="urn:microsoft.com/office/officeart/2008/layout/LinedList"/>
    <dgm:cxn modelId="{29218FE0-B212-41B7-85DF-DC0D5EF9BE26}" type="presParOf" srcId="{AD474E36-3F89-4044-A88B-5F3D3B6A327A}" destId="{6A557506-77F0-4982-AD6F-9D2F357645B4}" srcOrd="2" destOrd="0" presId="urn:microsoft.com/office/officeart/2008/layout/LinedList"/>
    <dgm:cxn modelId="{0195E199-81CC-4EE1-916D-502A64A90830}" type="presParOf" srcId="{AD474E36-3F89-4044-A88B-5F3D3B6A327A}" destId="{ACF4E428-17D0-40C2-9777-5BE4E487D68B}" srcOrd="3" destOrd="0" presId="urn:microsoft.com/office/officeart/2008/layout/LinedList"/>
    <dgm:cxn modelId="{935070C4-33A2-420A-887F-1E8AEF6D9D8A}" type="presParOf" srcId="{ACF4E428-17D0-40C2-9777-5BE4E487D68B}" destId="{05E6A9AF-8F81-44EF-B456-D3224B1196B6}" srcOrd="0" destOrd="0" presId="urn:microsoft.com/office/officeart/2008/layout/LinedList"/>
    <dgm:cxn modelId="{ED9ADB42-51B8-42FF-875A-8B4BDC6A13FF}" type="presParOf" srcId="{ACF4E428-17D0-40C2-9777-5BE4E487D68B}" destId="{A6EF85DF-A3C6-4FC8-8A64-8C524D46701D}" srcOrd="1" destOrd="0" presId="urn:microsoft.com/office/officeart/2008/layout/LinedList"/>
    <dgm:cxn modelId="{561C90C1-7A4C-4B00-BE2C-26A4B39EDBA1}" type="presParOf" srcId="{AD474E36-3F89-4044-A88B-5F3D3B6A327A}" destId="{D020C1EB-19D5-4672-89E9-B2DCDCC8F89E}" srcOrd="4" destOrd="0" presId="urn:microsoft.com/office/officeart/2008/layout/LinedList"/>
    <dgm:cxn modelId="{80BE2915-93DA-4A95-B3BF-68FFD30A1E58}" type="presParOf" srcId="{AD474E36-3F89-4044-A88B-5F3D3B6A327A}" destId="{64A744B0-5F1A-402C-BE47-A53941619440}" srcOrd="5" destOrd="0" presId="urn:microsoft.com/office/officeart/2008/layout/LinedList"/>
    <dgm:cxn modelId="{04252FFC-08C4-4A1C-B5EA-621AEB5CED91}" type="presParOf" srcId="{64A744B0-5F1A-402C-BE47-A53941619440}" destId="{6AD80B41-6CBD-492E-9639-CBB6BC1322D1}" srcOrd="0" destOrd="0" presId="urn:microsoft.com/office/officeart/2008/layout/LinedList"/>
    <dgm:cxn modelId="{2174EA34-9F1C-4D06-A19F-79ADD185018D}" type="presParOf" srcId="{64A744B0-5F1A-402C-BE47-A53941619440}" destId="{263B3261-EFD7-4BE9-93F3-FB63F9A32A5F}" srcOrd="1" destOrd="0" presId="urn:microsoft.com/office/officeart/2008/layout/LinedList"/>
    <dgm:cxn modelId="{F81FAE19-5EB8-4885-9EE9-714E233BDEC8}" type="presParOf" srcId="{AD474E36-3F89-4044-A88B-5F3D3B6A327A}" destId="{F3E4CF64-05B7-4DA0-B4C6-E5E9DF93D553}" srcOrd="6" destOrd="0" presId="urn:microsoft.com/office/officeart/2008/layout/LinedList"/>
    <dgm:cxn modelId="{19989CEA-0A60-41B7-9C95-5F7091F175B8}" type="presParOf" srcId="{AD474E36-3F89-4044-A88B-5F3D3B6A327A}" destId="{9E2B5EFC-F46F-4A25-B519-5E9F9077221B}" srcOrd="7" destOrd="0" presId="urn:microsoft.com/office/officeart/2008/layout/LinedList"/>
    <dgm:cxn modelId="{EB3FD5D4-DD87-4547-8776-1304279CE989}" type="presParOf" srcId="{9E2B5EFC-F46F-4A25-B519-5E9F9077221B}" destId="{7752D3CF-86C7-459B-AABE-1CAC6787CC69}" srcOrd="0" destOrd="0" presId="urn:microsoft.com/office/officeart/2008/layout/LinedList"/>
    <dgm:cxn modelId="{29B1E0E1-DA2D-4F1B-9D93-CE65FA684CA1}" type="presParOf" srcId="{9E2B5EFC-F46F-4A25-B519-5E9F9077221B}" destId="{15E19E27-B04D-4FFE-8EC3-366993A373AF}" srcOrd="1" destOrd="0" presId="urn:microsoft.com/office/officeart/2008/layout/LinedList"/>
    <dgm:cxn modelId="{71194F09-945A-440E-BA88-10863036C371}" type="presParOf" srcId="{AD474E36-3F89-4044-A88B-5F3D3B6A327A}" destId="{25AF2065-9217-4484-8749-A2618C91534D}" srcOrd="8" destOrd="0" presId="urn:microsoft.com/office/officeart/2008/layout/LinedList"/>
    <dgm:cxn modelId="{F29E5271-F852-470B-8654-EE2E58B9C515}" type="presParOf" srcId="{AD474E36-3F89-4044-A88B-5F3D3B6A327A}" destId="{5F6F7038-9EDB-40F6-92C4-B0284FD188BB}" srcOrd="9" destOrd="0" presId="urn:microsoft.com/office/officeart/2008/layout/LinedList"/>
    <dgm:cxn modelId="{13336BC9-CE38-43BF-8CA6-C68234746C61}" type="presParOf" srcId="{5F6F7038-9EDB-40F6-92C4-B0284FD188BB}" destId="{94C20135-338B-47A9-9AD5-F12CC0120D48}" srcOrd="0" destOrd="0" presId="urn:microsoft.com/office/officeart/2008/layout/LinedList"/>
    <dgm:cxn modelId="{82ADFDBE-1563-420C-9B87-9672BC5F251E}" type="presParOf" srcId="{5F6F7038-9EDB-40F6-92C4-B0284FD188BB}" destId="{17D73FB1-9CD0-4BCC-88BA-AD20C1708F0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99BA40-9440-4BD4-B9B5-85EF4B5A4C20}" type="doc">
      <dgm:prSet loTypeId="urn:microsoft.com/office/officeart/2005/8/layout/hProcess9" loCatId="process" qsTypeId="urn:microsoft.com/office/officeart/2005/8/quickstyle/simple1" qsCatId="simple" csTypeId="urn:microsoft.com/office/officeart/2005/8/colors/accent0_3" csCatId="mainScheme" phldr="1"/>
      <dgm:spPr/>
    </dgm:pt>
    <dgm:pt modelId="{BA7D0BDB-2DB8-435F-8E38-2688C29A0614}">
      <dgm:prSet phldrT="[Text]"/>
      <dgm:sp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lt2">
              <a:hueOff val="0"/>
              <a:satOff val="0"/>
              <a:lumOff val="0"/>
              <a:alpha val="74000"/>
            </a:schemeClr>
          </a:solidFill>
        </a:ln>
      </dgm:spPr>
      <dgm:t>
        <a:bodyPr/>
        <a:lstStyle/>
        <a:p>
          <a:r>
            <a:rPr lang="en-US" dirty="0">
              <a:solidFill>
                <a:schemeClr val="tx1"/>
              </a:solidFill>
            </a:rPr>
            <a:t>Hired before or after June 30, 2012?</a:t>
          </a:r>
        </a:p>
      </dgm:t>
    </dgm:pt>
    <dgm:pt modelId="{C3D331DC-5321-438F-AEDC-11851C277FEE}" type="parTrans" cxnId="{C4D5A5E0-3297-414D-BA11-9B84EF788A49}">
      <dgm:prSet/>
      <dgm:spPr/>
      <dgm:t>
        <a:bodyPr/>
        <a:lstStyle/>
        <a:p>
          <a:endParaRPr lang="en-US"/>
        </a:p>
      </dgm:t>
    </dgm:pt>
    <dgm:pt modelId="{E16121B0-385A-4A27-93A4-992A10A020C4}" type="sibTrans" cxnId="{C4D5A5E0-3297-414D-BA11-9B84EF788A49}">
      <dgm:prSet/>
      <dgm:spPr/>
      <dgm:t>
        <a:bodyPr/>
        <a:lstStyle/>
        <a:p>
          <a:endParaRPr lang="en-US"/>
        </a:p>
      </dgm:t>
    </dgm:pt>
    <dgm:pt modelId="{2B3821BC-4D11-4933-94C0-82C610BE0B91}">
      <dgm:prSet phldrT="[Text]"/>
      <dgm:sp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dgm:spPr>
      <dgm:t>
        <a:bodyPr/>
        <a:lstStyle/>
        <a:p>
          <a:r>
            <a:rPr lang="en-US" dirty="0">
              <a:solidFill>
                <a:schemeClr val="tx1"/>
              </a:solidFill>
            </a:rPr>
            <a:t>Eligible to retire as of June 30, 2012?</a:t>
          </a:r>
        </a:p>
      </dgm:t>
    </dgm:pt>
    <dgm:pt modelId="{5A34C994-D3F4-41F5-9D64-1C29A3DC7854}" type="parTrans" cxnId="{866E0B20-F342-4B94-9145-89B6FF5FE080}">
      <dgm:prSet/>
      <dgm:spPr/>
      <dgm:t>
        <a:bodyPr/>
        <a:lstStyle/>
        <a:p>
          <a:endParaRPr lang="en-US"/>
        </a:p>
      </dgm:t>
    </dgm:pt>
    <dgm:pt modelId="{2572AE17-6E1E-4200-9249-1F312BB0E995}" type="sibTrans" cxnId="{866E0B20-F342-4B94-9145-89B6FF5FE080}">
      <dgm:prSet/>
      <dgm:spPr/>
      <dgm:t>
        <a:bodyPr/>
        <a:lstStyle/>
        <a:p>
          <a:endParaRPr lang="en-US"/>
        </a:p>
      </dgm:t>
    </dgm:pt>
    <dgm:pt modelId="{EC0628B9-F969-4D61-B971-F8B6F635DECC}">
      <dgm:prSet phldrT="[Text]"/>
      <dgm:sp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dgm:spPr>
      <dgm:t>
        <a:bodyPr/>
        <a:lstStyle/>
        <a:p>
          <a:r>
            <a:rPr lang="en-US" dirty="0">
              <a:solidFill>
                <a:schemeClr val="tx1"/>
              </a:solidFill>
            </a:rPr>
            <a:t>Years of Service </a:t>
          </a:r>
          <a:br>
            <a:rPr lang="en-US" dirty="0">
              <a:solidFill>
                <a:schemeClr val="tx1"/>
              </a:solidFill>
            </a:rPr>
          </a:br>
          <a:r>
            <a:rPr lang="en-US" dirty="0">
              <a:solidFill>
                <a:schemeClr val="tx1"/>
              </a:solidFill>
            </a:rPr>
            <a:t>June 30, 2012?</a:t>
          </a:r>
        </a:p>
      </dgm:t>
    </dgm:pt>
    <dgm:pt modelId="{711C1A3D-9F90-43CA-90D4-B615EA1583AA}" type="parTrans" cxnId="{7603A271-4C85-466A-8707-8BD3F195934D}">
      <dgm:prSet/>
      <dgm:spPr/>
      <dgm:t>
        <a:bodyPr/>
        <a:lstStyle/>
        <a:p>
          <a:endParaRPr lang="en-US"/>
        </a:p>
      </dgm:t>
    </dgm:pt>
    <dgm:pt modelId="{DA31BBD0-DB96-4701-B5D0-214C8BDAD5DB}" type="sibTrans" cxnId="{7603A271-4C85-466A-8707-8BD3F195934D}">
      <dgm:prSet/>
      <dgm:spPr/>
      <dgm:t>
        <a:bodyPr/>
        <a:lstStyle/>
        <a:p>
          <a:endParaRPr lang="en-US"/>
        </a:p>
      </dgm:t>
    </dgm:pt>
    <dgm:pt modelId="{3CD12B74-4B25-4948-8FAA-C1459FC98E8E}" type="pres">
      <dgm:prSet presAssocID="{8599BA40-9440-4BD4-B9B5-85EF4B5A4C20}" presName="CompostProcess" presStyleCnt="0">
        <dgm:presLayoutVars>
          <dgm:dir/>
          <dgm:resizeHandles val="exact"/>
        </dgm:presLayoutVars>
      </dgm:prSet>
      <dgm:spPr/>
    </dgm:pt>
    <dgm:pt modelId="{24DF3BA0-8700-48DF-8403-ED2320998CA2}" type="pres">
      <dgm:prSet presAssocID="{8599BA40-9440-4BD4-B9B5-85EF4B5A4C20}" presName="arrow" presStyleLbl="bgShp" presStyleIdx="0" presStyleCnt="1"/>
      <dgm:spPr/>
    </dgm:pt>
    <dgm:pt modelId="{7E208124-42AD-46A2-8A22-B9F3979CED17}" type="pres">
      <dgm:prSet presAssocID="{8599BA40-9440-4BD4-B9B5-85EF4B5A4C20}" presName="linearProcess" presStyleCnt="0"/>
      <dgm:spPr/>
    </dgm:pt>
    <dgm:pt modelId="{0CA81270-0A7D-4024-BD46-5A8A80E539BF}" type="pres">
      <dgm:prSet presAssocID="{BA7D0BDB-2DB8-435F-8E38-2688C29A0614}" presName="textNode" presStyleLbl="node1" presStyleIdx="0" presStyleCnt="3" custScaleX="78010">
        <dgm:presLayoutVars>
          <dgm:bulletEnabled val="1"/>
        </dgm:presLayoutVars>
      </dgm:prSet>
      <dgm:spPr/>
    </dgm:pt>
    <dgm:pt modelId="{375A15E7-FB2C-4FF5-A1E6-0678B875278D}" type="pres">
      <dgm:prSet presAssocID="{E16121B0-385A-4A27-93A4-992A10A020C4}" presName="sibTrans" presStyleCnt="0"/>
      <dgm:spPr/>
    </dgm:pt>
    <dgm:pt modelId="{7AC6ED4E-7983-440B-8F5F-14838773CCF8}" type="pres">
      <dgm:prSet presAssocID="{2B3821BC-4D11-4933-94C0-82C610BE0B91}" presName="textNode" presStyleLbl="node1" presStyleIdx="1" presStyleCnt="3">
        <dgm:presLayoutVars>
          <dgm:bulletEnabled val="1"/>
        </dgm:presLayoutVars>
      </dgm:prSet>
      <dgm:spPr/>
    </dgm:pt>
    <dgm:pt modelId="{8085F6C6-6894-435B-9246-F4A3A0007B35}" type="pres">
      <dgm:prSet presAssocID="{2572AE17-6E1E-4200-9249-1F312BB0E995}" presName="sibTrans" presStyleCnt="0"/>
      <dgm:spPr/>
    </dgm:pt>
    <dgm:pt modelId="{D9EC7D03-0258-4CFA-AAF3-AB9C9A855F03}" type="pres">
      <dgm:prSet presAssocID="{EC0628B9-F969-4D61-B971-F8B6F635DECC}" presName="textNode" presStyleLbl="node1" presStyleIdx="2" presStyleCnt="3" custScaleX="80270">
        <dgm:presLayoutVars>
          <dgm:bulletEnabled val="1"/>
        </dgm:presLayoutVars>
      </dgm:prSet>
      <dgm:spPr/>
    </dgm:pt>
  </dgm:ptLst>
  <dgm:cxnLst>
    <dgm:cxn modelId="{866E0B20-F342-4B94-9145-89B6FF5FE080}" srcId="{8599BA40-9440-4BD4-B9B5-85EF4B5A4C20}" destId="{2B3821BC-4D11-4933-94C0-82C610BE0B91}" srcOrd="1" destOrd="0" parTransId="{5A34C994-D3F4-41F5-9D64-1C29A3DC7854}" sibTransId="{2572AE17-6E1E-4200-9249-1F312BB0E995}"/>
    <dgm:cxn modelId="{E2B8795F-0417-4350-808F-4A284A8493A2}" type="presOf" srcId="{EC0628B9-F969-4D61-B971-F8B6F635DECC}" destId="{D9EC7D03-0258-4CFA-AAF3-AB9C9A855F03}" srcOrd="0" destOrd="0" presId="urn:microsoft.com/office/officeart/2005/8/layout/hProcess9"/>
    <dgm:cxn modelId="{9DA4CC6C-3797-4523-8D50-7126CC799CD3}" type="presOf" srcId="{BA7D0BDB-2DB8-435F-8E38-2688C29A0614}" destId="{0CA81270-0A7D-4024-BD46-5A8A80E539BF}" srcOrd="0" destOrd="0" presId="urn:microsoft.com/office/officeart/2005/8/layout/hProcess9"/>
    <dgm:cxn modelId="{7603A271-4C85-466A-8707-8BD3F195934D}" srcId="{8599BA40-9440-4BD4-B9B5-85EF4B5A4C20}" destId="{EC0628B9-F969-4D61-B971-F8B6F635DECC}" srcOrd="2" destOrd="0" parTransId="{711C1A3D-9F90-43CA-90D4-B615EA1583AA}" sibTransId="{DA31BBD0-DB96-4701-B5D0-214C8BDAD5DB}"/>
    <dgm:cxn modelId="{50E97275-779B-4C55-8D6C-2A1A8102AA1F}" type="presOf" srcId="{2B3821BC-4D11-4933-94C0-82C610BE0B91}" destId="{7AC6ED4E-7983-440B-8F5F-14838773CCF8}" srcOrd="0" destOrd="0" presId="urn:microsoft.com/office/officeart/2005/8/layout/hProcess9"/>
    <dgm:cxn modelId="{B5E36B78-3DEF-4137-ADFE-4543EBB92D92}" type="presOf" srcId="{8599BA40-9440-4BD4-B9B5-85EF4B5A4C20}" destId="{3CD12B74-4B25-4948-8FAA-C1459FC98E8E}" srcOrd="0" destOrd="0" presId="urn:microsoft.com/office/officeart/2005/8/layout/hProcess9"/>
    <dgm:cxn modelId="{C4D5A5E0-3297-414D-BA11-9B84EF788A49}" srcId="{8599BA40-9440-4BD4-B9B5-85EF4B5A4C20}" destId="{BA7D0BDB-2DB8-435F-8E38-2688C29A0614}" srcOrd="0" destOrd="0" parTransId="{C3D331DC-5321-438F-AEDC-11851C277FEE}" sibTransId="{E16121B0-385A-4A27-93A4-992A10A020C4}"/>
    <dgm:cxn modelId="{3A3C3C90-2C0F-4554-9704-543922A83135}" type="presParOf" srcId="{3CD12B74-4B25-4948-8FAA-C1459FC98E8E}" destId="{24DF3BA0-8700-48DF-8403-ED2320998CA2}" srcOrd="0" destOrd="0" presId="urn:microsoft.com/office/officeart/2005/8/layout/hProcess9"/>
    <dgm:cxn modelId="{813B96B7-212D-4142-B689-9E8305AE6DAB}" type="presParOf" srcId="{3CD12B74-4B25-4948-8FAA-C1459FC98E8E}" destId="{7E208124-42AD-46A2-8A22-B9F3979CED17}" srcOrd="1" destOrd="0" presId="urn:microsoft.com/office/officeart/2005/8/layout/hProcess9"/>
    <dgm:cxn modelId="{5FE420FD-3ED5-43B3-AC17-A4C4C721CB01}" type="presParOf" srcId="{7E208124-42AD-46A2-8A22-B9F3979CED17}" destId="{0CA81270-0A7D-4024-BD46-5A8A80E539BF}" srcOrd="0" destOrd="0" presId="urn:microsoft.com/office/officeart/2005/8/layout/hProcess9"/>
    <dgm:cxn modelId="{3105921B-F553-455C-BD79-141EBFDC9485}" type="presParOf" srcId="{7E208124-42AD-46A2-8A22-B9F3979CED17}" destId="{375A15E7-FB2C-4FF5-A1E6-0678B875278D}" srcOrd="1" destOrd="0" presId="urn:microsoft.com/office/officeart/2005/8/layout/hProcess9"/>
    <dgm:cxn modelId="{0F9CADDE-C297-4859-A15D-6CD2CB268F46}" type="presParOf" srcId="{7E208124-42AD-46A2-8A22-B9F3979CED17}" destId="{7AC6ED4E-7983-440B-8F5F-14838773CCF8}" srcOrd="2" destOrd="0" presId="urn:microsoft.com/office/officeart/2005/8/layout/hProcess9"/>
    <dgm:cxn modelId="{FE17F2F0-3D35-4122-932D-A97B74E8800C}" type="presParOf" srcId="{7E208124-42AD-46A2-8A22-B9F3979CED17}" destId="{8085F6C6-6894-435B-9246-F4A3A0007B35}" srcOrd="3" destOrd="0" presId="urn:microsoft.com/office/officeart/2005/8/layout/hProcess9"/>
    <dgm:cxn modelId="{FB207EDB-CA69-4041-B935-B2D16796C7F6}" type="presParOf" srcId="{7E208124-42AD-46A2-8A22-B9F3979CED17}" destId="{D9EC7D03-0258-4CFA-AAF3-AB9C9A855F03}"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18111930-DA1E-450E-8252-107C84A2DD7C}"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A275A335-E980-4891-A025-B8240FACFEF2}">
      <dgm:prSet/>
      <dgm:spPr/>
      <dgm:t>
        <a:bodyPr/>
        <a:lstStyle/>
        <a:p>
          <a:r>
            <a:rPr lang="en-US" dirty="0">
              <a:solidFill>
                <a:schemeClr val="tx1"/>
              </a:solidFill>
            </a:rPr>
            <a:t>Municipal employees contribute 5% of their pre-tax pay to the 401(a) </a:t>
          </a:r>
        </a:p>
      </dgm:t>
    </dgm:pt>
    <dgm:pt modelId="{8CBCBAA8-1A18-4436-BE73-96D307026805}" type="parTrans" cxnId="{A0F3CDBD-8207-40D0-8501-2B5922F67622}">
      <dgm:prSet/>
      <dgm:spPr/>
      <dgm:t>
        <a:bodyPr/>
        <a:lstStyle/>
        <a:p>
          <a:endParaRPr lang="en-US"/>
        </a:p>
      </dgm:t>
    </dgm:pt>
    <dgm:pt modelId="{A87F1FFF-9A69-48F9-B7FB-ABADEABAA7D1}" type="sibTrans" cxnId="{A0F3CDBD-8207-40D0-8501-2B5922F67622}">
      <dgm:prSet/>
      <dgm:spPr/>
      <dgm:t>
        <a:bodyPr/>
        <a:lstStyle/>
        <a:p>
          <a:endParaRPr lang="en-US"/>
        </a:p>
      </dgm:t>
    </dgm:pt>
    <dgm:pt modelId="{1846D6F5-B94C-4063-B8B7-AD24875969BA}">
      <dgm:prSet/>
      <dgm:spPr/>
      <dgm:t>
        <a:bodyPr/>
        <a:lstStyle/>
        <a:p>
          <a:r>
            <a:rPr lang="en-US"/>
            <a:t>Vesting in these contributions is immediate, meaning that whenever you leave state employment you can utilize these funds.</a:t>
          </a:r>
        </a:p>
      </dgm:t>
    </dgm:pt>
    <dgm:pt modelId="{293BB273-28BD-41F8-9F17-216217B18312}" type="parTrans" cxnId="{C93A6628-997F-4501-A44B-B613832B4D21}">
      <dgm:prSet/>
      <dgm:spPr/>
      <dgm:t>
        <a:bodyPr/>
        <a:lstStyle/>
        <a:p>
          <a:endParaRPr lang="en-US"/>
        </a:p>
      </dgm:t>
    </dgm:pt>
    <dgm:pt modelId="{100443FC-0357-47C1-99C0-08A0F1E9B575}" type="sibTrans" cxnId="{C93A6628-997F-4501-A44B-B613832B4D21}">
      <dgm:prSet/>
      <dgm:spPr/>
      <dgm:t>
        <a:bodyPr/>
        <a:lstStyle/>
        <a:p>
          <a:endParaRPr lang="en-US"/>
        </a:p>
      </dgm:t>
    </dgm:pt>
    <dgm:pt modelId="{6598597D-9ABF-4A39-9584-3093C0162C75}">
      <dgm:prSet/>
      <dgm:spPr/>
      <dgm:t>
        <a:bodyPr/>
        <a:lstStyle/>
        <a:p>
          <a:r>
            <a:rPr lang="en-US" dirty="0">
              <a:solidFill>
                <a:schemeClr val="tx1"/>
              </a:solidFill>
            </a:rPr>
            <a:t>The City contributes to each members 401(a) based on Years of Service </a:t>
          </a:r>
          <a:r>
            <a:rPr lang="en-US" u="sng" dirty="0">
              <a:solidFill>
                <a:schemeClr val="tx1"/>
              </a:solidFill>
            </a:rPr>
            <a:t>at June 30, 2012</a:t>
          </a:r>
          <a:r>
            <a:rPr lang="en-US" dirty="0">
              <a:solidFill>
                <a:schemeClr val="tx1"/>
              </a:solidFill>
            </a:rPr>
            <a:t>:</a:t>
          </a:r>
        </a:p>
        <a:p>
          <a:r>
            <a:rPr lang="en-US" dirty="0">
              <a:solidFill>
                <a:schemeClr val="tx1"/>
              </a:solidFill>
            </a:rPr>
            <a:t>Less than 10 YOS – 1% of pre-tax pay</a:t>
          </a:r>
        </a:p>
        <a:p>
          <a:r>
            <a:rPr lang="en-US" dirty="0">
              <a:solidFill>
                <a:schemeClr val="tx1"/>
              </a:solidFill>
            </a:rPr>
            <a:t>10 but less than 15 YOS – 1.25% of pre-tax pay</a:t>
          </a:r>
        </a:p>
        <a:p>
          <a:r>
            <a:rPr lang="en-US" dirty="0">
              <a:solidFill>
                <a:schemeClr val="tx1"/>
              </a:solidFill>
            </a:rPr>
            <a:t>15 but less than 20 YOS – 1.5% of pre-tax pay</a:t>
          </a:r>
        </a:p>
      </dgm:t>
    </dgm:pt>
    <dgm:pt modelId="{446614F6-1166-408D-A896-08B2A38F8B87}" type="parTrans" cxnId="{14C3C616-AFD6-48BD-AB82-024698C19403}">
      <dgm:prSet/>
      <dgm:spPr/>
      <dgm:t>
        <a:bodyPr/>
        <a:lstStyle/>
        <a:p>
          <a:endParaRPr lang="en-US"/>
        </a:p>
      </dgm:t>
    </dgm:pt>
    <dgm:pt modelId="{88CFEFA6-22F4-4B05-9197-450FBD6E1C20}" type="sibTrans" cxnId="{14C3C616-AFD6-48BD-AB82-024698C19403}">
      <dgm:prSet/>
      <dgm:spPr/>
      <dgm:t>
        <a:bodyPr/>
        <a:lstStyle/>
        <a:p>
          <a:endParaRPr lang="en-US"/>
        </a:p>
      </dgm:t>
    </dgm:pt>
    <dgm:pt modelId="{35D608BF-4E0F-4DED-9CCA-78F118920573}">
      <dgm:prSet/>
      <dgm:spPr/>
      <dgm:t>
        <a:bodyPr/>
        <a:lstStyle/>
        <a:p>
          <a:r>
            <a:rPr lang="en-US" dirty="0"/>
            <a:t>Employer contributions vest after 3 years, meaning if you leave service before you have worked for three years, you forfeit these contributions.</a:t>
          </a:r>
        </a:p>
      </dgm:t>
    </dgm:pt>
    <dgm:pt modelId="{5FD0BB1A-0266-49EC-B61F-8B57983D0117}" type="parTrans" cxnId="{FE202934-BEE7-45ED-9010-F0F6F2A4A386}">
      <dgm:prSet/>
      <dgm:spPr/>
      <dgm:t>
        <a:bodyPr/>
        <a:lstStyle/>
        <a:p>
          <a:endParaRPr lang="en-US"/>
        </a:p>
      </dgm:t>
    </dgm:pt>
    <dgm:pt modelId="{1B6EED0C-44C0-45A3-8C77-60CC07DB4FC2}" type="sibTrans" cxnId="{FE202934-BEE7-45ED-9010-F0F6F2A4A386}">
      <dgm:prSet/>
      <dgm:spPr/>
      <dgm:t>
        <a:bodyPr/>
        <a:lstStyle/>
        <a:p>
          <a:endParaRPr lang="en-US"/>
        </a:p>
      </dgm:t>
    </dgm:pt>
    <dgm:pt modelId="{5CA9E14C-4369-44B2-A73D-5A2490AA8C62}" type="pres">
      <dgm:prSet presAssocID="{18111930-DA1E-450E-8252-107C84A2DD7C}" presName="linear" presStyleCnt="0">
        <dgm:presLayoutVars>
          <dgm:animLvl val="lvl"/>
          <dgm:resizeHandles val="exact"/>
        </dgm:presLayoutVars>
      </dgm:prSet>
      <dgm:spPr/>
    </dgm:pt>
    <dgm:pt modelId="{55F72D1D-DA8B-4046-A6AD-3F15E5329238}" type="pres">
      <dgm:prSet presAssocID="{A275A335-E980-4891-A025-B8240FACFEF2}" presName="parentText" presStyleLbl="node1" presStyleIdx="0" presStyleCnt="2" custScaleY="46406">
        <dgm:presLayoutVars>
          <dgm:chMax val="0"/>
          <dgm:bulletEnabled val="1"/>
        </dgm:presLayoutVars>
      </dgm:prSet>
      <dgm:spPr/>
    </dgm:pt>
    <dgm:pt modelId="{DF9CC052-7D30-4B1F-A456-3EAE7EF9341F}" type="pres">
      <dgm:prSet presAssocID="{A275A335-E980-4891-A025-B8240FACFEF2}" presName="childText" presStyleLbl="revTx" presStyleIdx="0" presStyleCnt="2">
        <dgm:presLayoutVars>
          <dgm:bulletEnabled val="1"/>
        </dgm:presLayoutVars>
      </dgm:prSet>
      <dgm:spPr/>
    </dgm:pt>
    <dgm:pt modelId="{E1889773-2807-44AB-849D-25BE59B6A49C}" type="pres">
      <dgm:prSet presAssocID="{6598597D-9ABF-4A39-9584-3093C0162C75}" presName="parentText" presStyleLbl="node1" presStyleIdx="1" presStyleCnt="2" custLinFactNeighborX="93" custLinFactNeighborY="-45">
        <dgm:presLayoutVars>
          <dgm:chMax val="0"/>
          <dgm:bulletEnabled val="1"/>
        </dgm:presLayoutVars>
      </dgm:prSet>
      <dgm:spPr/>
    </dgm:pt>
    <dgm:pt modelId="{17E0579F-F694-4739-9FEC-82B6091E6C7D}" type="pres">
      <dgm:prSet presAssocID="{6598597D-9ABF-4A39-9584-3093C0162C75}" presName="childText" presStyleLbl="revTx" presStyleIdx="1" presStyleCnt="2" custScaleY="99523">
        <dgm:presLayoutVars>
          <dgm:bulletEnabled val="1"/>
        </dgm:presLayoutVars>
      </dgm:prSet>
      <dgm:spPr/>
    </dgm:pt>
  </dgm:ptLst>
  <dgm:cxnLst>
    <dgm:cxn modelId="{14C3C616-AFD6-48BD-AB82-024698C19403}" srcId="{18111930-DA1E-450E-8252-107C84A2DD7C}" destId="{6598597D-9ABF-4A39-9584-3093C0162C75}" srcOrd="1" destOrd="0" parTransId="{446614F6-1166-408D-A896-08B2A38F8B87}" sibTransId="{88CFEFA6-22F4-4B05-9197-450FBD6E1C20}"/>
    <dgm:cxn modelId="{C93A6628-997F-4501-A44B-B613832B4D21}" srcId="{A275A335-E980-4891-A025-B8240FACFEF2}" destId="{1846D6F5-B94C-4063-B8B7-AD24875969BA}" srcOrd="0" destOrd="0" parTransId="{293BB273-28BD-41F8-9F17-216217B18312}" sibTransId="{100443FC-0357-47C1-99C0-08A0F1E9B575}"/>
    <dgm:cxn modelId="{FE202934-BEE7-45ED-9010-F0F6F2A4A386}" srcId="{6598597D-9ABF-4A39-9584-3093C0162C75}" destId="{35D608BF-4E0F-4DED-9CCA-78F118920573}" srcOrd="0" destOrd="0" parTransId="{5FD0BB1A-0266-49EC-B61F-8B57983D0117}" sibTransId="{1B6EED0C-44C0-45A3-8C77-60CC07DB4FC2}"/>
    <dgm:cxn modelId="{7FD29D61-C367-4822-B992-6E680AED5E2C}" type="presOf" srcId="{6598597D-9ABF-4A39-9584-3093C0162C75}" destId="{E1889773-2807-44AB-849D-25BE59B6A49C}" srcOrd="0" destOrd="0" presId="urn:microsoft.com/office/officeart/2005/8/layout/vList2"/>
    <dgm:cxn modelId="{873D7C53-4E76-449A-9DF8-4E7235A5C360}" type="presOf" srcId="{35D608BF-4E0F-4DED-9CCA-78F118920573}" destId="{17E0579F-F694-4739-9FEC-82B6091E6C7D}" srcOrd="0" destOrd="0" presId="urn:microsoft.com/office/officeart/2005/8/layout/vList2"/>
    <dgm:cxn modelId="{A0F3CDBD-8207-40D0-8501-2B5922F67622}" srcId="{18111930-DA1E-450E-8252-107C84A2DD7C}" destId="{A275A335-E980-4891-A025-B8240FACFEF2}" srcOrd="0" destOrd="0" parTransId="{8CBCBAA8-1A18-4436-BE73-96D307026805}" sibTransId="{A87F1FFF-9A69-48F9-B7FB-ABADEABAA7D1}"/>
    <dgm:cxn modelId="{EC5BD1CD-AAC1-42F6-AE9C-9E099338DBA5}" type="presOf" srcId="{1846D6F5-B94C-4063-B8B7-AD24875969BA}" destId="{DF9CC052-7D30-4B1F-A456-3EAE7EF9341F}" srcOrd="0" destOrd="0" presId="urn:microsoft.com/office/officeart/2005/8/layout/vList2"/>
    <dgm:cxn modelId="{044EB1DA-5B8D-43EB-90A6-A89727976A23}" type="presOf" srcId="{A275A335-E980-4891-A025-B8240FACFEF2}" destId="{55F72D1D-DA8B-4046-A6AD-3F15E5329238}" srcOrd="0" destOrd="0" presId="urn:microsoft.com/office/officeart/2005/8/layout/vList2"/>
    <dgm:cxn modelId="{27BB01E5-8C24-4882-9545-F6CC00565E08}" type="presOf" srcId="{18111930-DA1E-450E-8252-107C84A2DD7C}" destId="{5CA9E14C-4369-44B2-A73D-5A2490AA8C62}" srcOrd="0" destOrd="0" presId="urn:microsoft.com/office/officeart/2005/8/layout/vList2"/>
    <dgm:cxn modelId="{64BB24CC-F4D6-49B6-AB02-6B4F232F9233}" type="presParOf" srcId="{5CA9E14C-4369-44B2-A73D-5A2490AA8C62}" destId="{55F72D1D-DA8B-4046-A6AD-3F15E5329238}" srcOrd="0" destOrd="0" presId="urn:microsoft.com/office/officeart/2005/8/layout/vList2"/>
    <dgm:cxn modelId="{AE66D401-5F35-4505-804A-C74C5BDAD2A8}" type="presParOf" srcId="{5CA9E14C-4369-44B2-A73D-5A2490AA8C62}" destId="{DF9CC052-7D30-4B1F-A456-3EAE7EF9341F}" srcOrd="1" destOrd="0" presId="urn:microsoft.com/office/officeart/2005/8/layout/vList2"/>
    <dgm:cxn modelId="{AFCF1663-CCFC-42AB-8681-9D28AF58BF7B}" type="presParOf" srcId="{5CA9E14C-4369-44B2-A73D-5A2490AA8C62}" destId="{E1889773-2807-44AB-849D-25BE59B6A49C}" srcOrd="2" destOrd="0" presId="urn:microsoft.com/office/officeart/2005/8/layout/vList2"/>
    <dgm:cxn modelId="{DE1291DA-16D1-4C5E-AD6A-A49C7249DC24}" type="presParOf" srcId="{5CA9E14C-4369-44B2-A73D-5A2490AA8C62}" destId="{17E0579F-F694-4739-9FEC-82B6091E6C7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6D7EB-5098-402D-AB67-59798491D647}">
      <dsp:nvSpPr>
        <dsp:cNvPr id="0" name=""/>
        <dsp:cNvSpPr/>
      </dsp:nvSpPr>
      <dsp:spPr>
        <a:xfrm>
          <a:off x="0" y="603"/>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3F96338-8C5B-4801-B538-F3BFE48440B6}">
      <dsp:nvSpPr>
        <dsp:cNvPr id="0" name=""/>
        <dsp:cNvSpPr/>
      </dsp:nvSpPr>
      <dsp:spPr>
        <a:xfrm>
          <a:off x="0" y="603"/>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1" kern="1200" dirty="0"/>
            <a:t>Employees who contribute to both the pension and 401(a) contribute 2% of their salary to the pension (due to the fact that they receive a COLA) and are currently accruing 1%/year</a:t>
          </a:r>
        </a:p>
      </dsp:txBody>
      <dsp:txXfrm>
        <a:off x="0" y="603"/>
        <a:ext cx="5115491" cy="989322"/>
      </dsp:txXfrm>
    </dsp:sp>
    <dsp:sp modelId="{6A557506-77F0-4982-AD6F-9D2F357645B4}">
      <dsp:nvSpPr>
        <dsp:cNvPr id="0" name=""/>
        <dsp:cNvSpPr/>
      </dsp:nvSpPr>
      <dsp:spPr>
        <a:xfrm>
          <a:off x="0" y="989925"/>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5E6A9AF-8F81-44EF-B456-D3224B1196B6}">
      <dsp:nvSpPr>
        <dsp:cNvPr id="0" name=""/>
        <dsp:cNvSpPr/>
      </dsp:nvSpPr>
      <dsp:spPr>
        <a:xfrm>
          <a:off x="0" y="989925"/>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1" kern="1200" dirty="0"/>
            <a:t>Employees who have stopped contributing to the 401(a) 9.25% (due to COLA) of their salary to the pension and are currently accruing 2%/year</a:t>
          </a:r>
        </a:p>
      </dsp:txBody>
      <dsp:txXfrm>
        <a:off x="0" y="989925"/>
        <a:ext cx="5115491" cy="989322"/>
      </dsp:txXfrm>
    </dsp:sp>
    <dsp:sp modelId="{D020C1EB-19D5-4672-89E9-B2DCDCC8F89E}">
      <dsp:nvSpPr>
        <dsp:cNvPr id="0" name=""/>
        <dsp:cNvSpPr/>
      </dsp:nvSpPr>
      <dsp:spPr>
        <a:xfrm>
          <a:off x="0" y="1979247"/>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6AD80B41-6CBD-492E-9639-CBB6BC1322D1}">
      <dsp:nvSpPr>
        <dsp:cNvPr id="0" name=""/>
        <dsp:cNvSpPr/>
      </dsp:nvSpPr>
      <dsp:spPr>
        <a:xfrm>
          <a:off x="0" y="1979247"/>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You are eligible to receive a pension after 5 years of contributing service </a:t>
          </a:r>
        </a:p>
      </dsp:txBody>
      <dsp:txXfrm>
        <a:off x="0" y="1979247"/>
        <a:ext cx="5115491" cy="989322"/>
      </dsp:txXfrm>
    </dsp:sp>
    <dsp:sp modelId="{F3E4CF64-05B7-4DA0-B4C6-E5E9DF93D553}">
      <dsp:nvSpPr>
        <dsp:cNvPr id="0" name=""/>
        <dsp:cNvSpPr/>
      </dsp:nvSpPr>
      <dsp:spPr>
        <a:xfrm>
          <a:off x="0" y="2968570"/>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752D3CF-86C7-459B-AABE-1CAC6787CC69}">
      <dsp:nvSpPr>
        <dsp:cNvPr id="0" name=""/>
        <dsp:cNvSpPr/>
      </dsp:nvSpPr>
      <dsp:spPr>
        <a:xfrm>
          <a:off x="0" y="2968570"/>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You are able to take a refund of your contributions at any time after leaving municipal service</a:t>
          </a:r>
        </a:p>
      </dsp:txBody>
      <dsp:txXfrm>
        <a:off x="0" y="2968570"/>
        <a:ext cx="5115491" cy="989322"/>
      </dsp:txXfrm>
    </dsp:sp>
    <dsp:sp modelId="{25AF2065-9217-4484-8749-A2618C91534D}">
      <dsp:nvSpPr>
        <dsp:cNvPr id="0" name=""/>
        <dsp:cNvSpPr/>
      </dsp:nvSpPr>
      <dsp:spPr>
        <a:xfrm>
          <a:off x="0" y="3957892"/>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4C20135-338B-47A9-9AD5-F12CC0120D48}">
      <dsp:nvSpPr>
        <dsp:cNvPr id="0" name=""/>
        <dsp:cNvSpPr/>
      </dsp:nvSpPr>
      <dsp:spPr>
        <a:xfrm>
          <a:off x="0" y="3957892"/>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Contributions to the pension do not have any market fluctuation, so you will always be refunded the exact amount you contributed if you choose not to take a pension</a:t>
          </a:r>
        </a:p>
      </dsp:txBody>
      <dsp:txXfrm>
        <a:off x="0" y="3957892"/>
        <a:ext cx="5115491" cy="989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F3BA0-8700-48DF-8403-ED2320998CA2}">
      <dsp:nvSpPr>
        <dsp:cNvPr id="0" name=""/>
        <dsp:cNvSpPr/>
      </dsp:nvSpPr>
      <dsp:spPr>
        <a:xfrm>
          <a:off x="536170" y="0"/>
          <a:ext cx="6076604" cy="201999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A81270-0A7D-4024-BD46-5A8A80E539BF}">
      <dsp:nvSpPr>
        <dsp:cNvPr id="0" name=""/>
        <dsp:cNvSpPr/>
      </dsp:nvSpPr>
      <dsp:spPr>
        <a:xfrm>
          <a:off x="469705" y="605997"/>
          <a:ext cx="1795062" cy="807996"/>
        </a:xfrm>
        <a:prstGeom prst="roundRect">
          <a:avLst/>
        </a:prstGeom>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cap="flat" cmpd="sng" algn="ctr">
          <a:solidFill>
            <a:schemeClr val="lt2">
              <a:hueOff val="0"/>
              <a:satOff val="0"/>
              <a:lumOff val="0"/>
              <a:alpha val="74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Hired before or after June 30, 2012?</a:t>
          </a:r>
        </a:p>
      </dsp:txBody>
      <dsp:txXfrm>
        <a:off x="509148" y="645440"/>
        <a:ext cx="1716176" cy="729110"/>
      </dsp:txXfrm>
    </dsp:sp>
    <dsp:sp modelId="{7AC6ED4E-7983-440B-8F5F-14838773CCF8}">
      <dsp:nvSpPr>
        <dsp:cNvPr id="0" name=""/>
        <dsp:cNvSpPr/>
      </dsp:nvSpPr>
      <dsp:spPr>
        <a:xfrm>
          <a:off x="2397937" y="605997"/>
          <a:ext cx="2301066" cy="807996"/>
        </a:xfrm>
        <a:prstGeom prst="roundRect">
          <a:avLst/>
        </a:prstGeom>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Eligible to retire as of June 30, 2012?</a:t>
          </a:r>
        </a:p>
      </dsp:txBody>
      <dsp:txXfrm>
        <a:off x="2437380" y="645440"/>
        <a:ext cx="2222180" cy="729110"/>
      </dsp:txXfrm>
    </dsp:sp>
    <dsp:sp modelId="{D9EC7D03-0258-4CFA-AAF3-AB9C9A855F03}">
      <dsp:nvSpPr>
        <dsp:cNvPr id="0" name=""/>
        <dsp:cNvSpPr/>
      </dsp:nvSpPr>
      <dsp:spPr>
        <a:xfrm>
          <a:off x="4832174" y="605997"/>
          <a:ext cx="1847066" cy="807996"/>
        </a:xfrm>
        <a:prstGeom prst="roundRect">
          <a:avLst/>
        </a:prstGeom>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Years of Service </a:t>
          </a:r>
          <a:br>
            <a:rPr lang="en-US" sz="1500" kern="1200" dirty="0">
              <a:solidFill>
                <a:schemeClr val="tx1"/>
              </a:solidFill>
            </a:rPr>
          </a:br>
          <a:r>
            <a:rPr lang="en-US" sz="1500" kern="1200" dirty="0">
              <a:solidFill>
                <a:schemeClr val="tx1"/>
              </a:solidFill>
            </a:rPr>
            <a:t>June 30, 2012?</a:t>
          </a:r>
        </a:p>
      </dsp:txBody>
      <dsp:txXfrm>
        <a:off x="4871617" y="645440"/>
        <a:ext cx="1768180" cy="729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F72D1D-DA8B-4046-A6AD-3F15E5329238}">
      <dsp:nvSpPr>
        <dsp:cNvPr id="0" name=""/>
        <dsp:cNvSpPr/>
      </dsp:nvSpPr>
      <dsp:spPr>
        <a:xfrm>
          <a:off x="0" y="3927"/>
          <a:ext cx="5115491" cy="1107618"/>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Municipal employees contribute 5% of their pre-tax pay to the 401(a) </a:t>
          </a:r>
        </a:p>
      </dsp:txBody>
      <dsp:txXfrm>
        <a:off x="54069" y="57996"/>
        <a:ext cx="5007353" cy="999480"/>
      </dsp:txXfrm>
    </dsp:sp>
    <dsp:sp modelId="{DF9CC052-7D30-4B1F-A456-3EAE7EF9341F}">
      <dsp:nvSpPr>
        <dsp:cNvPr id="0" name=""/>
        <dsp:cNvSpPr/>
      </dsp:nvSpPr>
      <dsp:spPr>
        <a:xfrm>
          <a:off x="0" y="1111546"/>
          <a:ext cx="5115491" cy="7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417"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a:t>Vesting in these contributions is immediate, meaning that whenever you leave state employment you can utilize these funds.</a:t>
          </a:r>
        </a:p>
      </dsp:txBody>
      <dsp:txXfrm>
        <a:off x="0" y="1111546"/>
        <a:ext cx="5115491" cy="724500"/>
      </dsp:txXfrm>
    </dsp:sp>
    <dsp:sp modelId="{E1889773-2807-44AB-849D-25BE59B6A49C}">
      <dsp:nvSpPr>
        <dsp:cNvPr id="0" name=""/>
        <dsp:cNvSpPr/>
      </dsp:nvSpPr>
      <dsp:spPr>
        <a:xfrm>
          <a:off x="0" y="1835720"/>
          <a:ext cx="5115491" cy="2386800"/>
        </a:xfrm>
        <a:prstGeom prst="roundRect">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City contributes to each members 401(a) based on Years of Service </a:t>
          </a:r>
          <a:r>
            <a:rPr lang="en-US" sz="2000" u="sng" kern="1200" dirty="0">
              <a:solidFill>
                <a:schemeClr val="tx1"/>
              </a:solidFill>
            </a:rPr>
            <a:t>at June 30, 2012</a:t>
          </a:r>
          <a:r>
            <a:rPr lang="en-US" sz="2000" kern="1200" dirty="0">
              <a:solidFill>
                <a:schemeClr val="tx1"/>
              </a:solidFill>
            </a:rPr>
            <a:t>:</a:t>
          </a:r>
        </a:p>
        <a:p>
          <a:pPr marL="0" lvl="0" indent="0" algn="l" defTabSz="889000">
            <a:lnSpc>
              <a:spcPct val="90000"/>
            </a:lnSpc>
            <a:spcBef>
              <a:spcPct val="0"/>
            </a:spcBef>
            <a:spcAft>
              <a:spcPct val="35000"/>
            </a:spcAft>
            <a:buNone/>
          </a:pPr>
          <a:r>
            <a:rPr lang="en-US" sz="2000" kern="1200" dirty="0">
              <a:solidFill>
                <a:schemeClr val="tx1"/>
              </a:solidFill>
            </a:rPr>
            <a:t>Less than 10 YOS – 1% of pre-tax pay</a:t>
          </a:r>
        </a:p>
        <a:p>
          <a:pPr marL="0" lvl="0" indent="0" algn="l" defTabSz="889000">
            <a:lnSpc>
              <a:spcPct val="90000"/>
            </a:lnSpc>
            <a:spcBef>
              <a:spcPct val="0"/>
            </a:spcBef>
            <a:spcAft>
              <a:spcPct val="35000"/>
            </a:spcAft>
            <a:buNone/>
          </a:pPr>
          <a:r>
            <a:rPr lang="en-US" sz="2000" kern="1200" dirty="0">
              <a:solidFill>
                <a:schemeClr val="tx1"/>
              </a:solidFill>
            </a:rPr>
            <a:t>10 but less than 15 YOS – 1.25% of pre-tax pay</a:t>
          </a:r>
        </a:p>
        <a:p>
          <a:pPr marL="0" lvl="0" indent="0" algn="l" defTabSz="889000">
            <a:lnSpc>
              <a:spcPct val="90000"/>
            </a:lnSpc>
            <a:spcBef>
              <a:spcPct val="0"/>
            </a:spcBef>
            <a:spcAft>
              <a:spcPct val="35000"/>
            </a:spcAft>
            <a:buNone/>
          </a:pPr>
          <a:r>
            <a:rPr lang="en-US" sz="2000" kern="1200" dirty="0">
              <a:solidFill>
                <a:schemeClr val="tx1"/>
              </a:solidFill>
            </a:rPr>
            <a:t>15 but less than 20 YOS – 1.5% of pre-tax pay</a:t>
          </a:r>
        </a:p>
      </dsp:txBody>
      <dsp:txXfrm>
        <a:off x="116514" y="1952234"/>
        <a:ext cx="4882463" cy="2153772"/>
      </dsp:txXfrm>
    </dsp:sp>
    <dsp:sp modelId="{17E0579F-F694-4739-9FEC-82B6091E6C7D}">
      <dsp:nvSpPr>
        <dsp:cNvPr id="0" name=""/>
        <dsp:cNvSpPr/>
      </dsp:nvSpPr>
      <dsp:spPr>
        <a:xfrm>
          <a:off x="0" y="4222846"/>
          <a:ext cx="5115491" cy="72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417"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Employer contributions vest after 3 years, meaning if you leave service before you have worked for three years, you forfeit these contributions.</a:t>
          </a:r>
        </a:p>
      </dsp:txBody>
      <dsp:txXfrm>
        <a:off x="0" y="4222846"/>
        <a:ext cx="5115491" cy="72104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5CB594-38C1-4554-B50D-7A1D138F760D}" type="datetimeFigureOut">
              <a:rPr lang="en-US" smtClean="0"/>
              <a:t>3/15/2022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2FA9C75-5E34-4934-A8BE-0D22014E980D}" type="slidenum">
              <a:rPr lang="en-US" smtClean="0"/>
              <a:t>‹#›</a:t>
            </a:fld>
            <a:endParaRPr lang="en-US"/>
          </a:p>
        </p:txBody>
      </p:sp>
    </p:spTree>
    <p:extLst>
      <p:ext uri="{BB962C8B-B14F-4D97-AF65-F5344CB8AC3E}">
        <p14:creationId xmlns:p14="http://schemas.microsoft.com/office/powerpoint/2010/main" val="2365810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55516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522833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86771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1EC20-802C-46A9-A7CC-41A186E9F1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A5391D-C071-47D0-BF63-F22710ACD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DCF238-CDD9-4246-BD79-ED56B5FF6D79}"/>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0279BAAD-6BBC-4E0F-B0CB-25568B9BA2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7E302-7F95-4DB7-8122-039A0099B5AF}"/>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143080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A4E59-5D9F-4134-8F68-9A333B55CB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5A2430-D229-4830-A979-BC6B737F2C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F1E865-9054-4245-8E0D-8CB99B88AB7B}"/>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769EFBAA-026B-437B-9B70-075564A7D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E571C-120F-44BE-A0F5-9C386D3694B3}"/>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4274121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2F437-11BA-4056-9F36-D422410B8A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8DC558-F1E3-4A81-9B9D-91BD4F9D0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DE0496C-A9BA-437A-9FB0-EC10116CA785}"/>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1DFE4524-D0B6-46A9-B71F-71616D82A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598C9-E34A-47BB-A041-BD868C19BBD7}"/>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4032999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7EAE4-49F5-4772-875F-ED0A950D4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8770F5-34E4-402C-8AA0-549C9A45F83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23A17F-874E-4D1B-BF59-F0E7457950C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681A4-DBBC-408A-B221-410EC6BFCD9A}"/>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a:extLst>
              <a:ext uri="{FF2B5EF4-FFF2-40B4-BE49-F238E27FC236}">
                <a16:creationId xmlns:a16="http://schemas.microsoft.com/office/drawing/2014/main" id="{56017DA0-78BE-4048-AAD0-3ED6BE580F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B1CC6-2061-48DE-858C-777B94FF4DAC}"/>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515163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AB13C-87D0-48D6-A0A2-E3CFB572F6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C0C2FE-7878-4344-9F2A-A82FF91B70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5683F3B-46A3-44B7-8133-93180D907A4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40B65E-D6CC-47B2-AA6C-D2B87BB35C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B1AE76D-E303-4AFC-A211-7258DFED314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BAD3A0-8C69-4AF4-ACD0-14FCF346F2FB}"/>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8" name="Footer Placeholder 7">
            <a:extLst>
              <a:ext uri="{FF2B5EF4-FFF2-40B4-BE49-F238E27FC236}">
                <a16:creationId xmlns:a16="http://schemas.microsoft.com/office/drawing/2014/main" id="{821BB46F-1BDD-403C-9087-C8AD9257B1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E3420A-6D0F-4DC0-8462-4303C386D360}"/>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3687302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32E87-9D2B-42C0-A4D2-E6AE8822BE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971DF6-BF52-4E56-8958-0B8E48EE2FA6}"/>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4" name="Footer Placeholder 3">
            <a:extLst>
              <a:ext uri="{FF2B5EF4-FFF2-40B4-BE49-F238E27FC236}">
                <a16:creationId xmlns:a16="http://schemas.microsoft.com/office/drawing/2014/main" id="{D9E7B091-7B66-4C0F-88E0-5D13B5337A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51884A-D040-4D57-8203-3271E94752F6}"/>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8328475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F7312E-DB45-4439-B874-71AEC83EF8BE}"/>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3" name="Footer Placeholder 2">
            <a:extLst>
              <a:ext uri="{FF2B5EF4-FFF2-40B4-BE49-F238E27FC236}">
                <a16:creationId xmlns:a16="http://schemas.microsoft.com/office/drawing/2014/main" id="{E39AEBCF-2A4C-4FA6-9192-C42D7828EF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7B14D4-1A92-4DE8-9E1D-2611F7DE9ABA}"/>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376227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4692B-48C0-48C2-8712-3F60D86A8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F32C36-0301-48A0-8F5F-40962998C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F463B-6815-476E-B8E5-9719B852D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D3877FF-E709-4217-A56C-AF50848C5B9C}"/>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a:extLst>
              <a:ext uri="{FF2B5EF4-FFF2-40B4-BE49-F238E27FC236}">
                <a16:creationId xmlns:a16="http://schemas.microsoft.com/office/drawing/2014/main" id="{C8BA3044-8F1C-4F07-9E13-95EB99B45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D97D08-4A76-4906-B839-BCB769E87179}"/>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262767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429434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F26C5-E0A1-47BC-B422-A668258635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EB4518-9481-4CDE-ACD5-1456A060D0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A6E4B3-ECBB-4670-98B7-B31E1A58B7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D07B22D-79E6-43D0-ACCA-83C7C03772F7}"/>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a:extLst>
              <a:ext uri="{FF2B5EF4-FFF2-40B4-BE49-F238E27FC236}">
                <a16:creationId xmlns:a16="http://schemas.microsoft.com/office/drawing/2014/main" id="{159A48DB-DA02-4E84-89E8-15F0B2472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0C53F3-E628-4E35-BCEE-1B2E87B34484}"/>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40476052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9DA23-3654-4F46-A424-C0CE215C04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DBDE9F-5984-488D-BE0C-DFC9059C478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1E3EC9-6AE0-442A-A59B-12B747D82742}"/>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ED45AA57-C53D-4265-A5C6-B6F581A96C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44C6F2-06A0-4AE2-BFDD-2ED1F76975CD}"/>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7131097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0A0408-4E42-4B57-A33B-7BDF2692FA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14BE62-8989-46DF-8752-042612439C0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3B5DBA-FDC8-45C5-8B17-CB8916CD9B63}"/>
              </a:ext>
            </a:extLst>
          </p:cNvPr>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044FC151-CE0D-4C2B-9C8A-404739E750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89C9DA-C861-49C6-AA85-71240C7FFF70}"/>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37975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34C111-868C-43F4-9A11-CF567761F6BA}"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401710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4744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34C111-868C-43F4-9A11-CF567761F6BA}" type="datetimeFigureOut">
              <a:rPr lang="en-US" smtClean="0"/>
              <a:t>3/15/2022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757769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34C111-868C-43F4-9A11-CF567761F6BA}" type="datetimeFigureOut">
              <a:rPr lang="en-US" smtClean="0"/>
              <a:t>3/15/2022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645438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4C111-868C-43F4-9A11-CF567761F6BA}" type="datetimeFigureOut">
              <a:rPr lang="en-US" smtClean="0"/>
              <a:t>3/15/2022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065786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511477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34C111-868C-43F4-9A11-CF567761F6BA}"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4036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4C111-868C-43F4-9A11-CF567761F6BA}" type="datetimeFigureOut">
              <a:rPr lang="en-US" smtClean="0"/>
              <a:t>3/15/2022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6E667-1CE5-4F14-AD90-97DA199BE136}" type="slidenum">
              <a:rPr lang="en-US" smtClean="0"/>
              <a:t>‹#›</a:t>
            </a:fld>
            <a:endParaRPr lang="en-US"/>
          </a:p>
        </p:txBody>
      </p:sp>
    </p:spTree>
    <p:extLst>
      <p:ext uri="{BB962C8B-B14F-4D97-AF65-F5344CB8AC3E}">
        <p14:creationId xmlns:p14="http://schemas.microsoft.com/office/powerpoint/2010/main" val="2034103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30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13061-D8F4-4E4B-B0B9-3ED0B04A4B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07D434-30D9-4BAC-9904-E28D9F6444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071EF4-5DDF-48BA-A629-D4824D8AEC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4C111-868C-43F4-9A11-CF567761F6BA}" type="datetimeFigureOut">
              <a:rPr lang="en-US" smtClean="0"/>
              <a:t>3/15/2022</a:t>
            </a:fld>
            <a:endParaRPr lang="en-US"/>
          </a:p>
        </p:txBody>
      </p:sp>
      <p:sp>
        <p:nvSpPr>
          <p:cNvPr id="5" name="Footer Placeholder 4">
            <a:extLst>
              <a:ext uri="{FF2B5EF4-FFF2-40B4-BE49-F238E27FC236}">
                <a16:creationId xmlns:a16="http://schemas.microsoft.com/office/drawing/2014/main" id="{FCA8841F-ABFF-4E11-9ACF-9D65790CC2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F3E80C-6518-4B28-842F-F4C0563101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6E667-1CE5-4F14-AD90-97DA199BE136}" type="slidenum">
              <a:rPr lang="en-US" smtClean="0"/>
              <a:t>‹#›</a:t>
            </a:fld>
            <a:endParaRPr lang="en-US"/>
          </a:p>
        </p:txBody>
      </p:sp>
    </p:spTree>
    <p:extLst>
      <p:ext uri="{BB962C8B-B14F-4D97-AF65-F5344CB8AC3E}">
        <p14:creationId xmlns:p14="http://schemas.microsoft.com/office/powerpoint/2010/main" val="4255638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ersri.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2" Type="http://schemas.openxmlformats.org/officeDocument/2006/relationships/hyperlink" Target="http://www.tiaa.org/r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d10k7k7mywg42z.cloudfront.net/assets/59e51f5f23f8125fcf002f80/MERS___Ready_to_Retire_10_17.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hared.tiaa.org/public/publictools/events/meetingatworkplace?employerId=1-1VAAA-2" TargetMode="External"/><Relationship Id="rId2" Type="http://schemas.openxmlformats.org/officeDocument/2006/relationships/hyperlink" Target="mailto:John.Cislo@tiaa.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d10k7k7mywg42z.cloudfront.net/assets/5b97d1a623f812172b08765f/ERSRI_Retirement_Planning_Check_List.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d10k7k7mywg42z.cloudfront.net/assets/5b97d1a623f812172b08765f/ERSRI_Retirement_Planning_Check_List.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d10k7k7mywg42z.cloudfront.net/assets/575584dea0b5dd02620310f2/Designate_Beneficiary_General_ERSRI_Final_06_16.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John.mchahon@voyafa.com" TargetMode="Externa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employeebenefits.ri.gov/wellness/finance.php" TargetMode="Externa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27.xml.rels><?xml version="1.0" encoding="UTF-8" standalone="yes"?>
<Relationships xmlns="http://schemas.openxmlformats.org/package/2006/relationships"><Relationship Id="rId3" Type="http://schemas.openxmlformats.org/officeDocument/2006/relationships/hyperlink" Target="http://content.ersri.org/ersri-forms/membership-forms/#gsc.tab=0" TargetMode="External"/><Relationship Id="rId2" Type="http://schemas.openxmlformats.org/officeDocument/2006/relationships/hyperlink" Target="https://d10k7k7mywg42z.cloudfront.net/assets/5f19d810c52e83058d1a5a9c/ERSRI_Membership__Retirement_Handbook_06_2020__002_.pdf" TargetMode="External"/><Relationship Id="rId1" Type="http://schemas.openxmlformats.org/officeDocument/2006/relationships/slideLayout" Target="../slideLayouts/slideLayout12.xml"/><Relationship Id="rId4" Type="http://schemas.openxmlformats.org/officeDocument/2006/relationships/hyperlink" Target="https://www.tiaa.org/public/tcm/ri"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tiaa.org/ri" TargetMode="External"/><Relationship Id="rId2" Type="http://schemas.openxmlformats.org/officeDocument/2006/relationships/hyperlink" Target="http://www.ersri.org/" TargetMode="Externa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hyperlink" Target="http://www.ss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848FD-0611-4405-867D-67B89007F64D}"/>
              </a:ext>
            </a:extLst>
          </p:cNvPr>
          <p:cNvSpPr>
            <a:spLocks noGrp="1"/>
          </p:cNvSpPr>
          <p:nvPr>
            <p:ph type="ctrTitle"/>
          </p:nvPr>
        </p:nvSpPr>
        <p:spPr>
          <a:xfrm>
            <a:off x="1848465" y="3298722"/>
            <a:ext cx="8495070" cy="1784402"/>
          </a:xfrm>
        </p:spPr>
        <p:txBody>
          <a:bodyPr anchor="b">
            <a:normAutofit/>
          </a:bodyPr>
          <a:lstStyle/>
          <a:p>
            <a:r>
              <a:rPr lang="en-US" sz="5600" dirty="0"/>
              <a:t>How to Educate yourself on your Retirement Plan</a:t>
            </a:r>
          </a:p>
        </p:txBody>
      </p:sp>
      <p:pic>
        <p:nvPicPr>
          <p:cNvPr id="6" name="Graphic 5" descr="Users">
            <a:extLst>
              <a:ext uri="{FF2B5EF4-FFF2-40B4-BE49-F238E27FC236}">
                <a16:creationId xmlns:a16="http://schemas.microsoft.com/office/drawing/2014/main" id="{27FA165C-16D8-4187-805C-176FF5A5F5B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850183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t>Retiring Early: </a:t>
            </a:r>
            <a:r>
              <a:rPr lang="en-US" sz="2800" dirty="0"/>
              <a:t>Reduced Retirement Benefit</a:t>
            </a:r>
            <a:endParaRPr lang="en-US" sz="2800" i="1" dirty="0"/>
          </a:p>
        </p:txBody>
      </p:sp>
      <p:sp>
        <p:nvSpPr>
          <p:cNvPr id="17" name="Content Placeholder 2">
            <a:extLst>
              <a:ext uri="{FF2B5EF4-FFF2-40B4-BE49-F238E27FC236}">
                <a16:creationId xmlns:a16="http://schemas.microsoft.com/office/drawing/2014/main" id="{18B024D5-E7E3-44A5-ADCB-CC93BC2A6574}"/>
              </a:ext>
            </a:extLst>
          </p:cNvPr>
          <p:cNvSpPr>
            <a:spLocks noGrp="1"/>
          </p:cNvSpPr>
          <p:nvPr>
            <p:ph idx="1"/>
          </p:nvPr>
        </p:nvSpPr>
        <p:spPr>
          <a:xfrm>
            <a:off x="5555553" y="468925"/>
            <a:ext cx="6417708" cy="3260890"/>
          </a:xfrm>
        </p:spPr>
        <p:txBody>
          <a:bodyPr anchor="ctr">
            <a:normAutofit/>
          </a:bodyPr>
          <a:lstStyle/>
          <a:p>
            <a:r>
              <a:rPr lang="en-US" sz="2400" dirty="0">
                <a:solidFill>
                  <a:srgbClr val="000000"/>
                </a:solidFill>
              </a:rPr>
              <a:t>Transition Rule 1</a:t>
            </a:r>
          </a:p>
          <a:p>
            <a:pPr lvl="1"/>
            <a:r>
              <a:rPr lang="en-US" sz="1800" dirty="0">
                <a:solidFill>
                  <a:srgbClr val="000000"/>
                </a:solidFill>
              </a:rPr>
              <a:t>You must have 20+ years of completed service and be within 5 years of your full eligibility </a:t>
            </a:r>
            <a:r>
              <a:rPr lang="en-US" sz="1800" u="sng" dirty="0">
                <a:solidFill>
                  <a:srgbClr val="000000"/>
                </a:solidFill>
              </a:rPr>
              <a:t>service</a:t>
            </a:r>
            <a:r>
              <a:rPr lang="en-US" sz="1800" dirty="0">
                <a:solidFill>
                  <a:srgbClr val="000000"/>
                </a:solidFill>
              </a:rPr>
              <a:t> retirement date</a:t>
            </a:r>
          </a:p>
          <a:p>
            <a:pPr lvl="2"/>
            <a:r>
              <a:rPr lang="en-US" sz="1800" dirty="0">
                <a:solidFill>
                  <a:srgbClr val="000000"/>
                </a:solidFill>
              </a:rPr>
              <a:t>Your benefit is reduced by a set percentage for each year you leave before your full service eligibility</a:t>
            </a:r>
          </a:p>
          <a:p>
            <a:pPr lvl="2"/>
            <a:r>
              <a:rPr lang="en-US" sz="1800" dirty="0">
                <a:solidFill>
                  <a:srgbClr val="000000"/>
                </a:solidFill>
              </a:rPr>
              <a:t>Ex. 1: If you leave 5 years before reaching eligibility you would receive 62% of the benefit earned through your last day of employment</a:t>
            </a:r>
          </a:p>
          <a:p>
            <a:pPr lvl="2"/>
            <a:r>
              <a:rPr lang="en-US" sz="1800" dirty="0">
                <a:solidFill>
                  <a:srgbClr val="000000"/>
                </a:solidFill>
              </a:rPr>
              <a:t>Ex. 2: If you leave 1 year 6 months before your full eligibility date you would receive 87% of the benefit earned through your last day of employment</a:t>
            </a:r>
          </a:p>
        </p:txBody>
      </p:sp>
      <p:graphicFrame>
        <p:nvGraphicFramePr>
          <p:cNvPr id="18" name="Table 17">
            <a:extLst>
              <a:ext uri="{FF2B5EF4-FFF2-40B4-BE49-F238E27FC236}">
                <a16:creationId xmlns:a16="http://schemas.microsoft.com/office/drawing/2014/main" id="{83333C46-365C-4545-B21C-CD622CAB00E1}"/>
              </a:ext>
            </a:extLst>
          </p:cNvPr>
          <p:cNvGraphicFramePr>
            <a:graphicFrameLocks noGrp="1"/>
          </p:cNvGraphicFramePr>
          <p:nvPr/>
        </p:nvGraphicFramePr>
        <p:xfrm>
          <a:off x="5529766" y="4163233"/>
          <a:ext cx="6317035" cy="2261349"/>
        </p:xfrm>
        <a:graphic>
          <a:graphicData uri="http://schemas.openxmlformats.org/drawingml/2006/table">
            <a:tbl>
              <a:tblPr>
                <a:tableStyleId>{5C22544A-7EE6-4342-B048-85BDC9FD1C3A}</a:tableStyleId>
              </a:tblPr>
              <a:tblGrid>
                <a:gridCol w="2249903">
                  <a:extLst>
                    <a:ext uri="{9D8B030D-6E8A-4147-A177-3AD203B41FA5}">
                      <a16:colId xmlns:a16="http://schemas.microsoft.com/office/drawing/2014/main" val="20000"/>
                    </a:ext>
                  </a:extLst>
                </a:gridCol>
                <a:gridCol w="1730695">
                  <a:extLst>
                    <a:ext uri="{9D8B030D-6E8A-4147-A177-3AD203B41FA5}">
                      <a16:colId xmlns:a16="http://schemas.microsoft.com/office/drawing/2014/main" val="20001"/>
                    </a:ext>
                  </a:extLst>
                </a:gridCol>
                <a:gridCol w="2336437">
                  <a:extLst>
                    <a:ext uri="{9D8B030D-6E8A-4147-A177-3AD203B41FA5}">
                      <a16:colId xmlns:a16="http://schemas.microsoft.com/office/drawing/2014/main" val="20002"/>
                    </a:ext>
                  </a:extLst>
                </a:gridCol>
              </a:tblGrid>
              <a:tr h="541511">
                <a:tc>
                  <a:txBody>
                    <a:bodyPr/>
                    <a:lstStyle/>
                    <a:p>
                      <a:pPr algn="ctr" fontAlgn="ctr"/>
                      <a:r>
                        <a:rPr lang="en-US" sz="1800" b="1" u="none" strike="noStrike" dirty="0">
                          <a:solidFill>
                            <a:schemeClr val="bg1"/>
                          </a:solidFill>
                          <a:effectLst/>
                        </a:rPr>
                        <a:t>Year(s) Before Retirement Eligibility</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800" b="1" u="none" strike="noStrike" dirty="0">
                          <a:solidFill>
                            <a:schemeClr val="bg1"/>
                          </a:solidFill>
                          <a:effectLst/>
                        </a:rPr>
                        <a:t>Per Year Reduction</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800" b="1" u="none" strike="noStrike" dirty="0">
                          <a:solidFill>
                            <a:schemeClr val="bg1"/>
                          </a:solidFill>
                          <a:effectLst/>
                        </a:rPr>
                        <a:t>Cumulative Reduction</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336868">
                <a:tc>
                  <a:txBody>
                    <a:bodyPr/>
                    <a:lstStyle/>
                    <a:p>
                      <a:pPr algn="ctr" fontAlgn="ctr"/>
                      <a:r>
                        <a:rPr lang="en-US" sz="1800" u="none" strike="noStrike" dirty="0">
                          <a:effectLst/>
                        </a:rPr>
                        <a:t>1</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36868">
                <a:tc>
                  <a:txBody>
                    <a:bodyPr/>
                    <a:lstStyle/>
                    <a:p>
                      <a:pPr algn="ctr" fontAlgn="ctr"/>
                      <a:r>
                        <a:rPr lang="en-US" sz="1800" u="none" strike="noStrike" dirty="0">
                          <a:effectLst/>
                        </a:rPr>
                        <a:t>2</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17%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36868">
                <a:tc>
                  <a:txBody>
                    <a:bodyPr/>
                    <a:lstStyle/>
                    <a:p>
                      <a:pPr algn="ctr" fontAlgn="ctr"/>
                      <a:r>
                        <a:rPr lang="en-US" sz="1800" u="none" strike="noStrike" dirty="0">
                          <a:effectLst/>
                        </a:rPr>
                        <a:t>3</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24%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55712">
                <a:tc>
                  <a:txBody>
                    <a:bodyPr/>
                    <a:lstStyle/>
                    <a:p>
                      <a:pPr algn="ctr" fontAlgn="ctr"/>
                      <a:r>
                        <a:rPr lang="en-US" sz="1800" u="none" strike="noStrike">
                          <a:effectLst/>
                        </a:rPr>
                        <a:t>4</a:t>
                      </a:r>
                      <a:endParaRPr lang="en-US" sz="1800" b="0" i="0"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36868">
                <a:tc>
                  <a:txBody>
                    <a:bodyPr/>
                    <a:lstStyle/>
                    <a:p>
                      <a:pPr algn="ctr" fontAlgn="ctr"/>
                      <a:r>
                        <a:rPr lang="en-US" sz="1800" u="none" strike="noStrike">
                          <a:effectLst/>
                        </a:rPr>
                        <a:t>5</a:t>
                      </a:r>
                      <a:endParaRPr lang="en-US" sz="1800" b="0" i="0"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cxnSp>
        <p:nvCxnSpPr>
          <p:cNvPr id="7" name="Straight Connector 6">
            <a:extLst>
              <a:ext uri="{FF2B5EF4-FFF2-40B4-BE49-F238E27FC236}">
                <a16:creationId xmlns:a16="http://schemas.microsoft.com/office/drawing/2014/main" id="{4665EDEB-64AA-4937-952B-82B13950EE58}"/>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7639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t>Retiring Early: </a:t>
            </a:r>
            <a:r>
              <a:rPr lang="en-US" sz="2800" dirty="0"/>
              <a:t>Reduced Retirement Benefit</a:t>
            </a:r>
            <a:endParaRPr lang="en-US" sz="2800" i="1" dirty="0"/>
          </a:p>
        </p:txBody>
      </p:sp>
      <p:sp>
        <p:nvSpPr>
          <p:cNvPr id="17" name="Content Placeholder 2">
            <a:extLst>
              <a:ext uri="{FF2B5EF4-FFF2-40B4-BE49-F238E27FC236}">
                <a16:creationId xmlns:a16="http://schemas.microsoft.com/office/drawing/2014/main" id="{18B024D5-E7E3-44A5-ADCB-CC93BC2A6574}"/>
              </a:ext>
            </a:extLst>
          </p:cNvPr>
          <p:cNvSpPr>
            <a:spLocks noGrp="1"/>
          </p:cNvSpPr>
          <p:nvPr>
            <p:ph idx="1"/>
          </p:nvPr>
        </p:nvSpPr>
        <p:spPr>
          <a:xfrm>
            <a:off x="5205358" y="819126"/>
            <a:ext cx="6417708" cy="552479"/>
          </a:xfrm>
        </p:spPr>
        <p:txBody>
          <a:bodyPr anchor="ctr">
            <a:normAutofit/>
          </a:bodyPr>
          <a:lstStyle/>
          <a:p>
            <a:r>
              <a:rPr lang="en-US" sz="2400" dirty="0">
                <a:solidFill>
                  <a:srgbClr val="000000"/>
                </a:solidFill>
              </a:rPr>
              <a:t>Transition Rule 2</a:t>
            </a:r>
          </a:p>
        </p:txBody>
      </p:sp>
      <p:grpSp>
        <p:nvGrpSpPr>
          <p:cNvPr id="11" name="Group 10">
            <a:extLst>
              <a:ext uri="{FF2B5EF4-FFF2-40B4-BE49-F238E27FC236}">
                <a16:creationId xmlns:a16="http://schemas.microsoft.com/office/drawing/2014/main" id="{F32C9875-585B-404B-A82F-BF7EA54C62B7}"/>
              </a:ext>
            </a:extLst>
          </p:cNvPr>
          <p:cNvGrpSpPr/>
          <p:nvPr/>
        </p:nvGrpSpPr>
        <p:grpSpPr>
          <a:xfrm>
            <a:off x="5321038" y="1690953"/>
            <a:ext cx="2118226" cy="722675"/>
            <a:chOff x="2279" y="782867"/>
            <a:chExt cx="2222271" cy="722675"/>
          </a:xfrm>
        </p:grpSpPr>
        <p:sp>
          <p:nvSpPr>
            <p:cNvPr id="30" name="Rectangle 29">
              <a:extLst>
                <a:ext uri="{FF2B5EF4-FFF2-40B4-BE49-F238E27FC236}">
                  <a16:creationId xmlns:a16="http://schemas.microsoft.com/office/drawing/2014/main" id="{DE751D68-FFCA-4969-8847-7F00AD082D30}"/>
                </a:ext>
              </a:extLst>
            </p:cNvPr>
            <p:cNvSpPr/>
            <p:nvPr/>
          </p:nvSpPr>
          <p:spPr>
            <a:xfrm>
              <a:off x="2279"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1" name="TextBox 30">
              <a:extLst>
                <a:ext uri="{FF2B5EF4-FFF2-40B4-BE49-F238E27FC236}">
                  <a16:creationId xmlns:a16="http://schemas.microsoft.com/office/drawing/2014/main" id="{0C60E3EA-CE27-4D09-A0BE-6914127F6FAD}"/>
                </a:ext>
              </a:extLst>
            </p:cNvPr>
            <p:cNvSpPr txBox="1"/>
            <p:nvPr/>
          </p:nvSpPr>
          <p:spPr>
            <a:xfrm>
              <a:off x="2279" y="782867"/>
              <a:ext cx="2222271"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Eligibility for Transition Rule 2: </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id="{086213BD-04D4-49AE-95FB-493A273D88F0}"/>
              </a:ext>
            </a:extLst>
          </p:cNvPr>
          <p:cNvGrpSpPr/>
          <p:nvPr/>
        </p:nvGrpSpPr>
        <p:grpSpPr>
          <a:xfrm>
            <a:off x="5321037" y="2413629"/>
            <a:ext cx="2118225" cy="2753417"/>
            <a:chOff x="2279" y="1505543"/>
            <a:chExt cx="2222271" cy="2753417"/>
          </a:xfrm>
        </p:grpSpPr>
        <p:sp>
          <p:nvSpPr>
            <p:cNvPr id="28" name="Rectangle 27">
              <a:extLst>
                <a:ext uri="{FF2B5EF4-FFF2-40B4-BE49-F238E27FC236}">
                  <a16:creationId xmlns:a16="http://schemas.microsoft.com/office/drawing/2014/main" id="{AD77A481-0511-422B-823E-FB8A3D6C188C}"/>
                </a:ext>
              </a:extLst>
            </p:cNvPr>
            <p:cNvSpPr/>
            <p:nvPr/>
          </p:nvSpPr>
          <p:spPr>
            <a:xfrm>
              <a:off x="2279"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9" name="TextBox 28">
              <a:extLst>
                <a:ext uri="{FF2B5EF4-FFF2-40B4-BE49-F238E27FC236}">
                  <a16:creationId xmlns:a16="http://schemas.microsoft.com/office/drawing/2014/main" id="{63C1A434-5F63-4678-8540-E65B09945994}"/>
                </a:ext>
              </a:extLst>
            </p:cNvPr>
            <p:cNvSpPr txBox="1"/>
            <p:nvPr/>
          </p:nvSpPr>
          <p:spPr>
            <a:xfrm>
              <a:off x="2279"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You completed 10 years of service by June 30, 2012.</a:t>
              </a:r>
            </a:p>
          </p:txBody>
        </p:sp>
      </p:grpSp>
      <p:grpSp>
        <p:nvGrpSpPr>
          <p:cNvPr id="14" name="Group 13">
            <a:extLst>
              <a:ext uri="{FF2B5EF4-FFF2-40B4-BE49-F238E27FC236}">
                <a16:creationId xmlns:a16="http://schemas.microsoft.com/office/drawing/2014/main" id="{10F519F6-19B8-46E2-A13C-D9A34EE87BD1}"/>
              </a:ext>
            </a:extLst>
          </p:cNvPr>
          <p:cNvGrpSpPr/>
          <p:nvPr/>
        </p:nvGrpSpPr>
        <p:grpSpPr>
          <a:xfrm>
            <a:off x="7669596" y="1690953"/>
            <a:ext cx="1988918" cy="722675"/>
            <a:chOff x="2535669" y="782867"/>
            <a:chExt cx="2222271" cy="722675"/>
          </a:xfrm>
        </p:grpSpPr>
        <p:sp>
          <p:nvSpPr>
            <p:cNvPr id="26" name="Rectangle 25">
              <a:extLst>
                <a:ext uri="{FF2B5EF4-FFF2-40B4-BE49-F238E27FC236}">
                  <a16:creationId xmlns:a16="http://schemas.microsoft.com/office/drawing/2014/main" id="{1D9F9D34-2CDA-462E-BB95-A949507DF3D5}"/>
                </a:ext>
              </a:extLst>
            </p:cNvPr>
            <p:cNvSpPr/>
            <p:nvPr/>
          </p:nvSpPr>
          <p:spPr>
            <a:xfrm>
              <a:off x="2535669"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7" name="TextBox 26">
              <a:extLst>
                <a:ext uri="{FF2B5EF4-FFF2-40B4-BE49-F238E27FC236}">
                  <a16:creationId xmlns:a16="http://schemas.microsoft.com/office/drawing/2014/main" id="{105A5907-C6C3-4BBB-9F52-1F1014343D0D}"/>
                </a:ext>
              </a:extLst>
            </p:cNvPr>
            <p:cNvSpPr txBox="1"/>
            <p:nvPr/>
          </p:nvSpPr>
          <p:spPr>
            <a:xfrm>
              <a:off x="2535669" y="782867"/>
              <a:ext cx="2222271"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How Early Can You Retire?</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5" name="Group 14">
            <a:extLst>
              <a:ext uri="{FF2B5EF4-FFF2-40B4-BE49-F238E27FC236}">
                <a16:creationId xmlns:a16="http://schemas.microsoft.com/office/drawing/2014/main" id="{22C18B68-279E-438E-A335-00697427F39A}"/>
              </a:ext>
            </a:extLst>
          </p:cNvPr>
          <p:cNvGrpSpPr/>
          <p:nvPr/>
        </p:nvGrpSpPr>
        <p:grpSpPr>
          <a:xfrm>
            <a:off x="7669596" y="2413629"/>
            <a:ext cx="1988918" cy="2753417"/>
            <a:chOff x="2535669" y="1505543"/>
            <a:chExt cx="2222271" cy="2753417"/>
          </a:xfrm>
        </p:grpSpPr>
        <p:sp>
          <p:nvSpPr>
            <p:cNvPr id="24" name="Rectangle 23">
              <a:extLst>
                <a:ext uri="{FF2B5EF4-FFF2-40B4-BE49-F238E27FC236}">
                  <a16:creationId xmlns:a16="http://schemas.microsoft.com/office/drawing/2014/main" id="{D2A3CD42-7C4E-47A9-88C4-687F89F60E1F}"/>
                </a:ext>
              </a:extLst>
            </p:cNvPr>
            <p:cNvSpPr/>
            <p:nvPr/>
          </p:nvSpPr>
          <p:spPr>
            <a:xfrm>
              <a:off x="2535669"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5" name="TextBox 24">
              <a:extLst>
                <a:ext uri="{FF2B5EF4-FFF2-40B4-BE49-F238E27FC236}">
                  <a16:creationId xmlns:a16="http://schemas.microsoft.com/office/drawing/2014/main" id="{12E77B9C-0759-484F-AB14-C95AF47BC2F9}"/>
                </a:ext>
              </a:extLst>
            </p:cNvPr>
            <p:cNvSpPr txBox="1"/>
            <p:nvPr/>
          </p:nvSpPr>
          <p:spPr>
            <a:xfrm>
              <a:off x="2535669"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 You can retire based on your eligibility rules in effect as of 9/30/2009.</a:t>
              </a:r>
            </a:p>
          </p:txBody>
        </p:sp>
      </p:grpSp>
      <p:grpSp>
        <p:nvGrpSpPr>
          <p:cNvPr id="16" name="Group 15">
            <a:extLst>
              <a:ext uri="{FF2B5EF4-FFF2-40B4-BE49-F238E27FC236}">
                <a16:creationId xmlns:a16="http://schemas.microsoft.com/office/drawing/2014/main" id="{6337C30F-96F5-4EF9-9350-0FD191DB819C}"/>
              </a:ext>
            </a:extLst>
          </p:cNvPr>
          <p:cNvGrpSpPr/>
          <p:nvPr/>
        </p:nvGrpSpPr>
        <p:grpSpPr>
          <a:xfrm>
            <a:off x="9815210" y="1690953"/>
            <a:ext cx="2247090" cy="722675"/>
            <a:chOff x="4972735" y="782867"/>
            <a:chExt cx="2510733" cy="722675"/>
          </a:xfrm>
        </p:grpSpPr>
        <p:sp>
          <p:nvSpPr>
            <p:cNvPr id="22" name="Rectangle 21">
              <a:extLst>
                <a:ext uri="{FF2B5EF4-FFF2-40B4-BE49-F238E27FC236}">
                  <a16:creationId xmlns:a16="http://schemas.microsoft.com/office/drawing/2014/main" id="{998E5E79-F451-4B90-8D03-7539533CA9A4}"/>
                </a:ext>
              </a:extLst>
            </p:cNvPr>
            <p:cNvSpPr/>
            <p:nvPr/>
          </p:nvSpPr>
          <p:spPr>
            <a:xfrm>
              <a:off x="5069058"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3" name="TextBox 22">
              <a:extLst>
                <a:ext uri="{FF2B5EF4-FFF2-40B4-BE49-F238E27FC236}">
                  <a16:creationId xmlns:a16="http://schemas.microsoft.com/office/drawing/2014/main" id="{9CF0C26C-716A-4456-AD57-59E5C46B9D1C}"/>
                </a:ext>
              </a:extLst>
            </p:cNvPr>
            <p:cNvSpPr txBox="1"/>
            <p:nvPr/>
          </p:nvSpPr>
          <p:spPr>
            <a:xfrm>
              <a:off x="4972735" y="782867"/>
              <a:ext cx="2510733"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How is Your Benefit Reduced?</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9" name="Group 18">
            <a:extLst>
              <a:ext uri="{FF2B5EF4-FFF2-40B4-BE49-F238E27FC236}">
                <a16:creationId xmlns:a16="http://schemas.microsoft.com/office/drawing/2014/main" id="{47172D31-724F-49A1-8EC9-E50F859BA8BA}"/>
              </a:ext>
            </a:extLst>
          </p:cNvPr>
          <p:cNvGrpSpPr/>
          <p:nvPr/>
        </p:nvGrpSpPr>
        <p:grpSpPr>
          <a:xfrm>
            <a:off x="9901417" y="2413629"/>
            <a:ext cx="1988918" cy="2753417"/>
            <a:chOff x="5069058" y="1505543"/>
            <a:chExt cx="2222271" cy="2753417"/>
          </a:xfrm>
        </p:grpSpPr>
        <p:sp>
          <p:nvSpPr>
            <p:cNvPr id="20" name="Rectangle 19">
              <a:extLst>
                <a:ext uri="{FF2B5EF4-FFF2-40B4-BE49-F238E27FC236}">
                  <a16:creationId xmlns:a16="http://schemas.microsoft.com/office/drawing/2014/main" id="{CEBFBE83-B8E8-4A52-9F09-E9F6BD721D9C}"/>
                </a:ext>
              </a:extLst>
            </p:cNvPr>
            <p:cNvSpPr/>
            <p:nvPr/>
          </p:nvSpPr>
          <p:spPr>
            <a:xfrm>
              <a:off x="5069058"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1" name="TextBox 20">
              <a:extLst>
                <a:ext uri="{FF2B5EF4-FFF2-40B4-BE49-F238E27FC236}">
                  <a16:creationId xmlns:a16="http://schemas.microsoft.com/office/drawing/2014/main" id="{B9FCC4B2-3501-407B-A3D9-6EEC07F780CD}"/>
                </a:ext>
              </a:extLst>
            </p:cNvPr>
            <p:cNvSpPr txBox="1"/>
            <p:nvPr/>
          </p:nvSpPr>
          <p:spPr>
            <a:xfrm>
              <a:off x="5069058"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 ERSRI will use your Service Credit Factor and Highest Average Salary earned as of </a:t>
              </a:r>
              <a:r>
                <a:rPr kumimoji="0" lang="en-US" sz="2000" b="1"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June 30, 2012 </a:t>
              </a: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to calculate your pension. </a:t>
              </a:r>
            </a:p>
            <a:p>
              <a:pPr marL="228600" marR="0" lvl="1" indent="-228600" algn="l" defTabSz="889000" rtl="0" eaLnBrk="1" fontAlgn="auto" latinLnBrk="0" hangingPunct="1">
                <a:lnSpc>
                  <a:spcPct val="90000"/>
                </a:lnSpc>
                <a:spcBef>
                  <a:spcPct val="0"/>
                </a:spcBef>
                <a:spcAft>
                  <a:spcPct val="15000"/>
                </a:spcAft>
                <a:buClrTx/>
                <a:buSzTx/>
                <a:buFontTx/>
                <a:buNone/>
                <a:tabLst/>
                <a:defRPr/>
              </a:pPr>
              <a:endPar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cxnSp>
        <p:nvCxnSpPr>
          <p:cNvPr id="32" name="Straight Connector 31">
            <a:extLst>
              <a:ext uri="{FF2B5EF4-FFF2-40B4-BE49-F238E27FC236}">
                <a16:creationId xmlns:a16="http://schemas.microsoft.com/office/drawing/2014/main" id="{E5EBF7BD-E732-4492-9117-41A954D507AB}"/>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7493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4EEB8-1094-4230-9310-8A7D050A3085}"/>
              </a:ext>
            </a:extLst>
          </p:cNvPr>
          <p:cNvSpPr>
            <a:spLocks noGrp="1"/>
          </p:cNvSpPr>
          <p:nvPr>
            <p:ph type="title"/>
          </p:nvPr>
        </p:nvSpPr>
        <p:spPr>
          <a:xfrm>
            <a:off x="640079" y="2053641"/>
            <a:ext cx="3669161" cy="2760098"/>
          </a:xfrm>
        </p:spPr>
        <p:txBody>
          <a:bodyPr>
            <a:normAutofit/>
          </a:bodyPr>
          <a:lstStyle/>
          <a:p>
            <a:r>
              <a:rPr lang="en-US" dirty="0"/>
              <a:t>Managing your account</a:t>
            </a:r>
          </a:p>
        </p:txBody>
      </p:sp>
      <p:sp>
        <p:nvSpPr>
          <p:cNvPr id="3" name="Content Placeholder 2">
            <a:extLst>
              <a:ext uri="{FF2B5EF4-FFF2-40B4-BE49-F238E27FC236}">
                <a16:creationId xmlns:a16="http://schemas.microsoft.com/office/drawing/2014/main" id="{0FA25EBA-1510-443B-BAF8-397331CCF1EE}"/>
              </a:ext>
            </a:extLst>
          </p:cNvPr>
          <p:cNvSpPr>
            <a:spLocks noGrp="1"/>
          </p:cNvSpPr>
          <p:nvPr>
            <p:ph idx="1"/>
          </p:nvPr>
        </p:nvSpPr>
        <p:spPr>
          <a:xfrm>
            <a:off x="6090574" y="801866"/>
            <a:ext cx="5306084" cy="5230634"/>
          </a:xfrm>
        </p:spPr>
        <p:txBody>
          <a:bodyPr anchor="ctr">
            <a:normAutofit/>
          </a:bodyPr>
          <a:lstStyle/>
          <a:p>
            <a:r>
              <a:rPr lang="en-US" sz="2400">
                <a:solidFill>
                  <a:srgbClr val="000000"/>
                </a:solidFill>
              </a:rPr>
              <a:t>Register your account online at </a:t>
            </a:r>
            <a:r>
              <a:rPr lang="en-US" sz="2400" b="1">
                <a:solidFill>
                  <a:srgbClr val="000000"/>
                </a:solidFill>
                <a:hlinkClick r:id="rId2"/>
              </a:rPr>
              <a:t>www.ERSRI.org</a:t>
            </a:r>
            <a:endParaRPr lang="en-US" sz="2400" b="1">
              <a:solidFill>
                <a:srgbClr val="000000"/>
              </a:solidFill>
            </a:endParaRPr>
          </a:p>
          <a:p>
            <a:r>
              <a:rPr lang="en-US" sz="2400">
                <a:solidFill>
                  <a:srgbClr val="000000"/>
                </a:solidFill>
              </a:rPr>
              <a:t>Press blue “Active Employee” login</a:t>
            </a:r>
          </a:p>
          <a:p>
            <a:r>
              <a:rPr lang="en-US" sz="2400">
                <a:solidFill>
                  <a:srgbClr val="000000"/>
                </a:solidFill>
              </a:rPr>
              <a:t>Press blue “Click here to log in to your account” button</a:t>
            </a:r>
          </a:p>
          <a:p>
            <a:pPr lvl="1"/>
            <a:r>
              <a:rPr lang="en-US">
                <a:solidFill>
                  <a:srgbClr val="000000"/>
                </a:solidFill>
              </a:rPr>
              <a:t>First Time Users: Click Self-Registration link to create online account (if no valid e-mail on file with ERSRI, call 401-462-7600, prompt #4)</a:t>
            </a:r>
          </a:p>
          <a:p>
            <a:pPr lvl="1"/>
            <a:r>
              <a:rPr lang="en-US">
                <a:solidFill>
                  <a:srgbClr val="000000"/>
                </a:solidFill>
              </a:rPr>
              <a:t>Forgot Password/Login ID: Click on the link below the login to access your credentials</a:t>
            </a:r>
          </a:p>
          <a:p>
            <a:pPr marL="0" indent="0">
              <a:buNone/>
            </a:pPr>
            <a:endParaRPr lang="en-US" sz="2400">
              <a:solidFill>
                <a:srgbClr val="000000"/>
              </a:solidFill>
            </a:endParaRPr>
          </a:p>
        </p:txBody>
      </p:sp>
      <p:cxnSp>
        <p:nvCxnSpPr>
          <p:cNvPr id="7" name="Straight Connector 6">
            <a:extLst>
              <a:ext uri="{FF2B5EF4-FFF2-40B4-BE49-F238E27FC236}">
                <a16:creationId xmlns:a16="http://schemas.microsoft.com/office/drawing/2014/main" id="{2FE31F84-E76D-41C3-B6BF-2BC696EE418A}"/>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702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4EEB8-1094-4230-9310-8A7D050A3085}"/>
              </a:ext>
            </a:extLst>
          </p:cNvPr>
          <p:cNvSpPr>
            <a:spLocks noGrp="1"/>
          </p:cNvSpPr>
          <p:nvPr>
            <p:ph type="title"/>
          </p:nvPr>
        </p:nvSpPr>
        <p:spPr>
          <a:xfrm>
            <a:off x="640079" y="2053641"/>
            <a:ext cx="3669161" cy="2760098"/>
          </a:xfrm>
        </p:spPr>
        <p:txBody>
          <a:bodyPr>
            <a:normAutofit/>
          </a:bodyPr>
          <a:lstStyle/>
          <a:p>
            <a:r>
              <a:rPr lang="en-US" dirty="0"/>
              <a:t>Managing your account</a:t>
            </a:r>
          </a:p>
        </p:txBody>
      </p:sp>
      <p:sp>
        <p:nvSpPr>
          <p:cNvPr id="3" name="Content Placeholder 2">
            <a:extLst>
              <a:ext uri="{FF2B5EF4-FFF2-40B4-BE49-F238E27FC236}">
                <a16:creationId xmlns:a16="http://schemas.microsoft.com/office/drawing/2014/main" id="{0FA25EBA-1510-443B-BAF8-397331CCF1EE}"/>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The site allows you to:</a:t>
            </a:r>
          </a:p>
          <a:p>
            <a:pPr lvl="1"/>
            <a:r>
              <a:rPr lang="en-US" dirty="0">
                <a:solidFill>
                  <a:srgbClr val="000000"/>
                </a:solidFill>
              </a:rPr>
              <a:t>Update phone number and email address</a:t>
            </a:r>
          </a:p>
          <a:p>
            <a:pPr lvl="2"/>
            <a:r>
              <a:rPr lang="en-US" sz="2400" dirty="0">
                <a:solidFill>
                  <a:srgbClr val="000000"/>
                </a:solidFill>
              </a:rPr>
              <a:t>Remember that when you leave service we can’t contact you through your work information!</a:t>
            </a:r>
          </a:p>
          <a:p>
            <a:pPr lvl="1"/>
            <a:r>
              <a:rPr lang="en-US" dirty="0">
                <a:solidFill>
                  <a:srgbClr val="000000"/>
                </a:solidFill>
              </a:rPr>
              <a:t>Review your pension account information</a:t>
            </a:r>
          </a:p>
          <a:p>
            <a:pPr lvl="1"/>
            <a:r>
              <a:rPr lang="en-US" dirty="0">
                <a:solidFill>
                  <a:srgbClr val="000000"/>
                </a:solidFill>
              </a:rPr>
              <a:t>Access ERSRI forms (including beneficiary for pension and death benefit!)</a:t>
            </a:r>
          </a:p>
          <a:p>
            <a:pPr lvl="1"/>
            <a:r>
              <a:rPr lang="en-US" dirty="0">
                <a:solidFill>
                  <a:srgbClr val="000000"/>
                </a:solidFill>
              </a:rPr>
              <a:t>Click on “TIAA” link to access your 401(a)!</a:t>
            </a:r>
          </a:p>
          <a:p>
            <a:pPr marL="0" indent="0">
              <a:buNone/>
            </a:pPr>
            <a:endParaRPr lang="en-US" sz="2400" dirty="0">
              <a:solidFill>
                <a:srgbClr val="000000"/>
              </a:solidFill>
            </a:endParaRPr>
          </a:p>
        </p:txBody>
      </p:sp>
      <p:cxnSp>
        <p:nvCxnSpPr>
          <p:cNvPr id="7" name="Straight Connector 6">
            <a:extLst>
              <a:ext uri="{FF2B5EF4-FFF2-40B4-BE49-F238E27FC236}">
                <a16:creationId xmlns:a16="http://schemas.microsoft.com/office/drawing/2014/main" id="{C8521F49-753B-45C9-88AF-C569B97B1061}"/>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04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726057" y="3121701"/>
            <a:ext cx="3658053" cy="1786515"/>
          </a:xfrm>
        </p:spPr>
        <p:txBody>
          <a:bodyPr vert="horz" lIns="91440" tIns="45720" rIns="91440" bIns="45720" rtlCol="0" anchor="t">
            <a:normAutofit/>
          </a:bodyPr>
          <a:lstStyle/>
          <a:p>
            <a:r>
              <a:rPr lang="en-US" kern="1200" dirty="0">
                <a:latin typeface="+mj-lt"/>
                <a:ea typeface="+mj-ea"/>
                <a:cs typeface="+mj-cs"/>
              </a:rPr>
              <a:t>Pension Projection Tool</a:t>
            </a:r>
          </a:p>
        </p:txBody>
      </p:sp>
      <p:pic>
        <p:nvPicPr>
          <p:cNvPr id="17" name="Picture 16">
            <a:extLst>
              <a:ext uri="{FF2B5EF4-FFF2-40B4-BE49-F238E27FC236}">
                <a16:creationId xmlns:a16="http://schemas.microsoft.com/office/drawing/2014/main" id="{0501BF94-9138-441A-8732-9DE43BF0F8CB}"/>
              </a:ext>
            </a:extLst>
          </p:cNvPr>
          <p:cNvPicPr>
            <a:picLocks noChangeAspect="1"/>
          </p:cNvPicPr>
          <p:nvPr/>
        </p:nvPicPr>
        <p:blipFill>
          <a:blip r:embed="rId2"/>
          <a:stretch>
            <a:fillRect/>
          </a:stretch>
        </p:blipFill>
        <p:spPr>
          <a:xfrm>
            <a:off x="6379341" y="2126887"/>
            <a:ext cx="5017318" cy="2596462"/>
          </a:xfrm>
          <a:prstGeom prst="rect">
            <a:avLst/>
          </a:prstGeom>
          <a:ln w="9525">
            <a:noFill/>
          </a:ln>
        </p:spPr>
      </p:pic>
      <p:sp>
        <p:nvSpPr>
          <p:cNvPr id="3" name="Rectangle 2">
            <a:extLst>
              <a:ext uri="{FF2B5EF4-FFF2-40B4-BE49-F238E27FC236}">
                <a16:creationId xmlns:a16="http://schemas.microsoft.com/office/drawing/2014/main" id="{52261627-0FC5-4BCC-8E25-CDB78B752BEC}"/>
              </a:ext>
            </a:extLst>
          </p:cNvPr>
          <p:cNvSpPr/>
          <p:nvPr/>
        </p:nvSpPr>
        <p:spPr>
          <a:xfrm>
            <a:off x="5219700" y="934107"/>
            <a:ext cx="6096000" cy="1015663"/>
          </a:xfrm>
          <a:prstGeom prst="rect">
            <a:avLst/>
          </a:prstGeom>
        </p:spPr>
        <p:txBody>
          <a:bodyPr>
            <a:spAutoFit/>
          </a:bodyPr>
          <a:lstStyle/>
          <a:p>
            <a:pPr lvl="1"/>
            <a:r>
              <a:rPr lang="en-US" sz="2000" dirty="0">
                <a:solidFill>
                  <a:srgbClr val="000000"/>
                </a:solidFill>
              </a:rPr>
              <a:t>Access Pension Projection Tool to get retirement eligibility dates and </a:t>
            </a:r>
            <a:r>
              <a:rPr lang="en-US" sz="2000" u="sng" dirty="0">
                <a:solidFill>
                  <a:srgbClr val="000000"/>
                </a:solidFill>
              </a:rPr>
              <a:t>estimated</a:t>
            </a:r>
            <a:r>
              <a:rPr lang="en-US" sz="2000" dirty="0">
                <a:solidFill>
                  <a:srgbClr val="000000"/>
                </a:solidFill>
              </a:rPr>
              <a:t> income at retirement!* </a:t>
            </a:r>
          </a:p>
        </p:txBody>
      </p:sp>
      <p:sp>
        <p:nvSpPr>
          <p:cNvPr id="19" name="TextBox 18">
            <a:extLst>
              <a:ext uri="{FF2B5EF4-FFF2-40B4-BE49-F238E27FC236}">
                <a16:creationId xmlns:a16="http://schemas.microsoft.com/office/drawing/2014/main" id="{94DDD075-14DA-4125-A944-A167096924CB}"/>
              </a:ext>
            </a:extLst>
          </p:cNvPr>
          <p:cNvSpPr txBox="1"/>
          <p:nvPr/>
        </p:nvSpPr>
        <p:spPr>
          <a:xfrm>
            <a:off x="5513551" y="4908216"/>
            <a:ext cx="5952392" cy="738664"/>
          </a:xfrm>
          <a:prstGeom prst="rect">
            <a:avLst/>
          </a:prstGeom>
          <a:noFill/>
        </p:spPr>
        <p:txBody>
          <a:bodyPr wrap="square" rtlCol="0">
            <a:spAutoFit/>
          </a:bodyPr>
          <a:lstStyle/>
          <a:p>
            <a:r>
              <a:rPr lang="en-US" sz="1400" dirty="0"/>
              <a:t>*Please note – the figures within the Pension Projection Tool are estimated based on the data reported by your employer. Be sure to read and agree to the disclaimer.</a:t>
            </a:r>
          </a:p>
        </p:txBody>
      </p:sp>
      <p:cxnSp>
        <p:nvCxnSpPr>
          <p:cNvPr id="8" name="Straight Connector 7">
            <a:extLst>
              <a:ext uri="{FF2B5EF4-FFF2-40B4-BE49-F238E27FC236}">
                <a16:creationId xmlns:a16="http://schemas.microsoft.com/office/drawing/2014/main" id="{EFBDF8C8-2A65-4FDE-AE36-92D52BD6BC7E}"/>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7527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89156-491B-4E8E-A1C8-58E4375796DC}"/>
              </a:ext>
            </a:extLst>
          </p:cNvPr>
          <p:cNvSpPr>
            <a:spLocks noGrp="1"/>
          </p:cNvSpPr>
          <p:nvPr>
            <p:ph type="title"/>
          </p:nvPr>
        </p:nvSpPr>
        <p:spPr>
          <a:xfrm>
            <a:off x="804484" y="3754878"/>
            <a:ext cx="4039888" cy="1810070"/>
          </a:xfrm>
        </p:spPr>
        <p:txBody>
          <a:bodyPr vert="horz" lIns="91440" tIns="45720" rIns="91440" bIns="45720" rtlCol="0" anchor="t">
            <a:normAutofit/>
          </a:bodyPr>
          <a:lstStyle/>
          <a:p>
            <a:r>
              <a:rPr lang="en-US" sz="4100" kern="1200" dirty="0">
                <a:solidFill>
                  <a:srgbClr val="000000"/>
                </a:solidFill>
                <a:latin typeface="+mj-lt"/>
                <a:ea typeface="+mj-ea"/>
                <a:cs typeface="+mj-cs"/>
              </a:rPr>
              <a:t>401(a)  Plan – </a:t>
            </a:r>
            <a:br>
              <a:rPr lang="en-US" sz="4100" kern="1200" dirty="0">
                <a:solidFill>
                  <a:srgbClr val="000000"/>
                </a:solidFill>
                <a:latin typeface="+mj-lt"/>
                <a:ea typeface="+mj-ea"/>
                <a:cs typeface="+mj-cs"/>
              </a:rPr>
            </a:br>
            <a:r>
              <a:rPr lang="en-US" sz="4100" kern="1200" dirty="0">
                <a:solidFill>
                  <a:srgbClr val="000000"/>
                </a:solidFill>
                <a:latin typeface="+mj-lt"/>
                <a:ea typeface="+mj-ea"/>
                <a:cs typeface="+mj-cs"/>
              </a:rPr>
              <a:t>Defined Contribution Plan </a:t>
            </a:r>
          </a:p>
        </p:txBody>
      </p:sp>
      <p:pic>
        <p:nvPicPr>
          <p:cNvPr id="3076" name="Picture 4" descr="TIAA">
            <a:extLst>
              <a:ext uri="{FF2B5EF4-FFF2-40B4-BE49-F238E27FC236}">
                <a16:creationId xmlns:a16="http://schemas.microsoft.com/office/drawing/2014/main" id="{C4C4FD3B-0E43-4625-BC3A-4F0D3B2BF7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9770" y="3182101"/>
            <a:ext cx="4141760" cy="1408198"/>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a:extLst>
              <a:ext uri="{FF2B5EF4-FFF2-40B4-BE49-F238E27FC236}">
                <a16:creationId xmlns:a16="http://schemas.microsoft.com/office/drawing/2014/main" id="{518FB6D5-C04D-48AD-A68C-27852B3E0571}"/>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363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What is a </a:t>
            </a:r>
            <a:r>
              <a:rPr lang="en-US" b="1" dirty="0"/>
              <a:t>defined contribution </a:t>
            </a:r>
            <a:r>
              <a:rPr lang="en-US" dirty="0"/>
              <a:t>(401a) plan? </a:t>
            </a:r>
          </a:p>
        </p:txBody>
      </p:sp>
      <p:grpSp>
        <p:nvGrpSpPr>
          <p:cNvPr id="13" name="Group 12">
            <a:extLst>
              <a:ext uri="{FF2B5EF4-FFF2-40B4-BE49-F238E27FC236}">
                <a16:creationId xmlns:a16="http://schemas.microsoft.com/office/drawing/2014/main" id="{7E937A9F-D20B-45BC-9291-9F1718D03D5E}"/>
              </a:ext>
            </a:extLst>
          </p:cNvPr>
          <p:cNvGrpSpPr/>
          <p:nvPr/>
        </p:nvGrpSpPr>
        <p:grpSpPr>
          <a:xfrm>
            <a:off x="6082111" y="1979181"/>
            <a:ext cx="5971456" cy="960703"/>
            <a:chOff x="0" y="243705"/>
            <a:chExt cx="8730996" cy="960703"/>
          </a:xfrm>
        </p:grpSpPr>
        <p:sp>
          <p:nvSpPr>
            <p:cNvPr id="28" name="Rectangle: Rounded Corners 27">
              <a:extLst>
                <a:ext uri="{FF2B5EF4-FFF2-40B4-BE49-F238E27FC236}">
                  <a16:creationId xmlns:a16="http://schemas.microsoft.com/office/drawing/2014/main" id="{42FD338D-0285-4522-BB16-C02EB8B74F27}"/>
                </a:ext>
              </a:extLst>
            </p:cNvPr>
            <p:cNvSpPr/>
            <p:nvPr/>
          </p:nvSpPr>
          <p:spPr>
            <a:xfrm>
              <a:off x="0" y="243705"/>
              <a:ext cx="8730996" cy="960703"/>
            </a:xfrm>
            <a:prstGeom prst="roundRect">
              <a:avLst>
                <a:gd name="adj" fmla="val 10000"/>
              </a:avLst>
            </a:prstGeom>
            <a:solidFill>
              <a:schemeClr val="accent5">
                <a:hueOff val="0"/>
                <a:satOff val="0"/>
                <a:lumOff val="0"/>
                <a:alpha val="75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9" name="Rectangle: Rounded Corners 4">
              <a:extLst>
                <a:ext uri="{FF2B5EF4-FFF2-40B4-BE49-F238E27FC236}">
                  <a16:creationId xmlns:a16="http://schemas.microsoft.com/office/drawing/2014/main" id="{52ED9ACA-3062-4FB1-A1BC-C7498DDE8AB5}"/>
                </a:ext>
              </a:extLst>
            </p:cNvPr>
            <p:cNvSpPr txBox="1"/>
            <p:nvPr/>
          </p:nvSpPr>
          <p:spPr>
            <a:xfrm>
              <a:off x="28139" y="251877"/>
              <a:ext cx="7694321"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Defined Contribution (DC Plan) allows you to </a:t>
              </a:r>
              <a:r>
                <a:rPr lang="en-US" sz="2000" b="1" kern="1200" dirty="0">
                  <a:solidFill>
                    <a:schemeClr val="tx1"/>
                  </a:solidFill>
                </a:rPr>
                <a:t>save money for your retirement in a tax-deferred account</a:t>
              </a:r>
              <a:r>
                <a:rPr lang="en-US" sz="2000" kern="1200" dirty="0">
                  <a:solidFill>
                    <a:schemeClr val="tx1"/>
                  </a:solidFill>
                </a:rPr>
                <a:t>. </a:t>
              </a:r>
            </a:p>
          </p:txBody>
        </p:sp>
      </p:grpSp>
      <p:grpSp>
        <p:nvGrpSpPr>
          <p:cNvPr id="16" name="Group 15">
            <a:extLst>
              <a:ext uri="{FF2B5EF4-FFF2-40B4-BE49-F238E27FC236}">
                <a16:creationId xmlns:a16="http://schemas.microsoft.com/office/drawing/2014/main" id="{695EE0AD-5C20-41E0-90B3-641FDF30C89C}"/>
              </a:ext>
            </a:extLst>
          </p:cNvPr>
          <p:cNvGrpSpPr/>
          <p:nvPr/>
        </p:nvGrpSpPr>
        <p:grpSpPr>
          <a:xfrm>
            <a:off x="5612860" y="3420296"/>
            <a:ext cx="6455599" cy="960703"/>
            <a:chOff x="770381" y="1397307"/>
            <a:chExt cx="8730996" cy="960703"/>
          </a:xfrm>
        </p:grpSpPr>
        <p:sp>
          <p:nvSpPr>
            <p:cNvPr id="26" name="Rectangle: Rounded Corners 25">
              <a:extLst>
                <a:ext uri="{FF2B5EF4-FFF2-40B4-BE49-F238E27FC236}">
                  <a16:creationId xmlns:a16="http://schemas.microsoft.com/office/drawing/2014/main" id="{690E78FC-002B-447E-8CB7-BB18CAB032B0}"/>
                </a:ext>
              </a:extLst>
            </p:cNvPr>
            <p:cNvSpPr/>
            <p:nvPr/>
          </p:nvSpPr>
          <p:spPr>
            <a:xfrm>
              <a:off x="770381" y="1397307"/>
              <a:ext cx="8730996" cy="960703"/>
            </a:xfrm>
            <a:prstGeom prst="roundRect">
              <a:avLst>
                <a:gd name="adj" fmla="val 10000"/>
              </a:avLst>
            </a:prstGeom>
            <a:solidFill>
              <a:schemeClr val="accent5">
                <a:hueOff val="-3676672"/>
                <a:satOff val="-5114"/>
                <a:lumOff val="-1961"/>
                <a:alpha val="75000"/>
              </a:schemeClr>
            </a:solidFill>
          </p:spPr>
          <p:style>
            <a:lnRef idx="2">
              <a:schemeClr val="lt1">
                <a:hueOff val="0"/>
                <a:satOff val="0"/>
                <a:lumOff val="0"/>
                <a:alphaOff val="0"/>
              </a:schemeClr>
            </a:lnRef>
            <a:fillRef idx="1">
              <a:schemeClr val="accent5">
                <a:hueOff val="-3676672"/>
                <a:satOff val="-5114"/>
                <a:lumOff val="-1961"/>
                <a:alphaOff val="0"/>
              </a:schemeClr>
            </a:fillRef>
            <a:effectRef idx="0">
              <a:schemeClr val="accent5">
                <a:hueOff val="-3676672"/>
                <a:satOff val="-5114"/>
                <a:lumOff val="-1961"/>
                <a:alphaOff val="0"/>
              </a:schemeClr>
            </a:effectRef>
            <a:fontRef idx="minor">
              <a:schemeClr val="lt1"/>
            </a:fontRef>
          </p:style>
        </p:sp>
        <p:sp>
          <p:nvSpPr>
            <p:cNvPr id="27" name="Rectangle: Rounded Corners 6">
              <a:extLst>
                <a:ext uri="{FF2B5EF4-FFF2-40B4-BE49-F238E27FC236}">
                  <a16:creationId xmlns:a16="http://schemas.microsoft.com/office/drawing/2014/main" id="{5273ED4E-F57E-4927-81D5-822BDCDFBF13}"/>
                </a:ext>
              </a:extLst>
            </p:cNvPr>
            <p:cNvSpPr txBox="1"/>
            <p:nvPr/>
          </p:nvSpPr>
          <p:spPr>
            <a:xfrm>
              <a:off x="798519" y="1411607"/>
              <a:ext cx="8442666"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You and your employer contribute a percentage of your salary each pay period into your DC plan that is managed by TIAA. </a:t>
              </a:r>
            </a:p>
          </p:txBody>
        </p:sp>
      </p:grpSp>
      <p:grpSp>
        <p:nvGrpSpPr>
          <p:cNvPr id="17" name="Group 16">
            <a:extLst>
              <a:ext uri="{FF2B5EF4-FFF2-40B4-BE49-F238E27FC236}">
                <a16:creationId xmlns:a16="http://schemas.microsoft.com/office/drawing/2014/main" id="{8B136B16-8A77-4B15-9B36-89A2D091FB4E}"/>
              </a:ext>
            </a:extLst>
          </p:cNvPr>
          <p:cNvGrpSpPr/>
          <p:nvPr/>
        </p:nvGrpSpPr>
        <p:grpSpPr>
          <a:xfrm>
            <a:off x="5029201" y="4813739"/>
            <a:ext cx="7039258" cy="960703"/>
            <a:chOff x="1540763" y="2241642"/>
            <a:chExt cx="8730996" cy="960703"/>
          </a:xfrm>
        </p:grpSpPr>
        <p:sp>
          <p:nvSpPr>
            <p:cNvPr id="24" name="Rectangle: Rounded Corners 23">
              <a:extLst>
                <a:ext uri="{FF2B5EF4-FFF2-40B4-BE49-F238E27FC236}">
                  <a16:creationId xmlns:a16="http://schemas.microsoft.com/office/drawing/2014/main" id="{A54F9DE9-BA4A-41F6-A52D-8F0C87540908}"/>
                </a:ext>
              </a:extLst>
            </p:cNvPr>
            <p:cNvSpPr/>
            <p:nvPr/>
          </p:nvSpPr>
          <p:spPr>
            <a:xfrm>
              <a:off x="1540763" y="2241642"/>
              <a:ext cx="8730996" cy="960703"/>
            </a:xfrm>
            <a:prstGeom prst="roundRect">
              <a:avLst>
                <a:gd name="adj" fmla="val 10000"/>
              </a:avLst>
            </a:prstGeom>
            <a:solidFill>
              <a:schemeClr val="accent5">
                <a:hueOff val="-7353344"/>
                <a:satOff val="-10228"/>
                <a:lumOff val="-3922"/>
                <a:alpha val="75000"/>
              </a:schemeClr>
            </a:solidFill>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5" name="Rectangle: Rounded Corners 8">
              <a:extLst>
                <a:ext uri="{FF2B5EF4-FFF2-40B4-BE49-F238E27FC236}">
                  <a16:creationId xmlns:a16="http://schemas.microsoft.com/office/drawing/2014/main" id="{057C468D-7856-4BD2-B610-95E514ACFF35}"/>
                </a:ext>
              </a:extLst>
            </p:cNvPr>
            <p:cNvSpPr txBox="1"/>
            <p:nvPr/>
          </p:nvSpPr>
          <p:spPr>
            <a:xfrm>
              <a:off x="1568901" y="2269780"/>
              <a:ext cx="8490104"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TIAA manages your investments and when you retire you will withdraw money from this account to pay for your living expenses. </a:t>
              </a:r>
            </a:p>
          </p:txBody>
        </p:sp>
      </p:grpSp>
      <p:grpSp>
        <p:nvGrpSpPr>
          <p:cNvPr id="18" name="Group 17">
            <a:extLst>
              <a:ext uri="{FF2B5EF4-FFF2-40B4-BE49-F238E27FC236}">
                <a16:creationId xmlns:a16="http://schemas.microsoft.com/office/drawing/2014/main" id="{F5093665-551D-4112-AA9C-AFDF0078C2B7}"/>
              </a:ext>
            </a:extLst>
          </p:cNvPr>
          <p:cNvGrpSpPr/>
          <p:nvPr/>
        </p:nvGrpSpPr>
        <p:grpSpPr>
          <a:xfrm>
            <a:off x="10634708" y="2825071"/>
            <a:ext cx="624457" cy="624457"/>
            <a:chOff x="8106538" y="728533"/>
            <a:chExt cx="624457" cy="624457"/>
          </a:xfrm>
        </p:grpSpPr>
        <p:sp>
          <p:nvSpPr>
            <p:cNvPr id="22" name="Arrow: Down 21">
              <a:extLst>
                <a:ext uri="{FF2B5EF4-FFF2-40B4-BE49-F238E27FC236}">
                  <a16:creationId xmlns:a16="http://schemas.microsoft.com/office/drawing/2014/main" id="{6D12F153-CD1E-487A-A3F1-ADDEC2D6BDD1}"/>
                </a:ext>
              </a:extLst>
            </p:cNvPr>
            <p:cNvSpPr/>
            <p:nvPr/>
          </p:nvSpPr>
          <p:spPr>
            <a:xfrm>
              <a:off x="8106538" y="728533"/>
              <a:ext cx="624457" cy="62445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23" name="Arrow: Down 10">
              <a:extLst>
                <a:ext uri="{FF2B5EF4-FFF2-40B4-BE49-F238E27FC236}">
                  <a16:creationId xmlns:a16="http://schemas.microsoft.com/office/drawing/2014/main" id="{D6D67472-9C15-495C-AA4D-3A62A0D7D382}"/>
                </a:ext>
              </a:extLst>
            </p:cNvPr>
            <p:cNvSpPr txBox="1"/>
            <p:nvPr/>
          </p:nvSpPr>
          <p:spPr>
            <a:xfrm>
              <a:off x="8247041" y="728533"/>
              <a:ext cx="343451" cy="4699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p:txBody>
        </p:sp>
      </p:grpSp>
      <p:grpSp>
        <p:nvGrpSpPr>
          <p:cNvPr id="19" name="Group 18">
            <a:extLst>
              <a:ext uri="{FF2B5EF4-FFF2-40B4-BE49-F238E27FC236}">
                <a16:creationId xmlns:a16="http://schemas.microsoft.com/office/drawing/2014/main" id="{2073BD73-AF7D-4D15-9F34-D6513C382AC1}"/>
              </a:ext>
            </a:extLst>
          </p:cNvPr>
          <p:cNvGrpSpPr/>
          <p:nvPr/>
        </p:nvGrpSpPr>
        <p:grpSpPr>
          <a:xfrm>
            <a:off x="10634708" y="4305925"/>
            <a:ext cx="624457" cy="624457"/>
            <a:chOff x="8876920" y="1842950"/>
            <a:chExt cx="624457" cy="624457"/>
          </a:xfrm>
        </p:grpSpPr>
        <p:sp>
          <p:nvSpPr>
            <p:cNvPr id="20" name="Arrow: Down 19">
              <a:extLst>
                <a:ext uri="{FF2B5EF4-FFF2-40B4-BE49-F238E27FC236}">
                  <a16:creationId xmlns:a16="http://schemas.microsoft.com/office/drawing/2014/main" id="{A899984F-D409-442C-BFEE-D8CC413F3DAD}"/>
                </a:ext>
              </a:extLst>
            </p:cNvPr>
            <p:cNvSpPr/>
            <p:nvPr/>
          </p:nvSpPr>
          <p:spPr>
            <a:xfrm>
              <a:off x="8876920" y="1842950"/>
              <a:ext cx="624457" cy="62445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21" name="Arrow: Down 12">
              <a:extLst>
                <a:ext uri="{FF2B5EF4-FFF2-40B4-BE49-F238E27FC236}">
                  <a16:creationId xmlns:a16="http://schemas.microsoft.com/office/drawing/2014/main" id="{D8C6FAE9-376E-401E-A1DE-BAE5A1BDC548}"/>
                </a:ext>
              </a:extLst>
            </p:cNvPr>
            <p:cNvSpPr txBox="1"/>
            <p:nvPr/>
          </p:nvSpPr>
          <p:spPr>
            <a:xfrm>
              <a:off x="9017423" y="1842950"/>
              <a:ext cx="343451" cy="4699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p:txBody>
        </p:sp>
      </p:grpSp>
      <p:cxnSp>
        <p:nvCxnSpPr>
          <p:cNvPr id="30" name="Straight Connector 29">
            <a:extLst>
              <a:ext uri="{FF2B5EF4-FFF2-40B4-BE49-F238E27FC236}">
                <a16:creationId xmlns:a16="http://schemas.microsoft.com/office/drawing/2014/main" id="{030AA377-9D11-4F7C-8966-C63D67342F9A}"/>
              </a:ext>
            </a:extLst>
          </p:cNvPr>
          <p:cNvCxnSpPr/>
          <p:nvPr/>
        </p:nvCxnSpPr>
        <p:spPr>
          <a:xfrm>
            <a:off x="4912465"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944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Participation</a:t>
            </a:r>
          </a:p>
        </p:txBody>
      </p:sp>
      <p:sp>
        <p:nvSpPr>
          <p:cNvPr id="3" name="Content Placeholder 2"/>
          <p:cNvSpPr>
            <a:spLocks noGrp="1"/>
          </p:cNvSpPr>
          <p:nvPr>
            <p:ph idx="1"/>
          </p:nvPr>
        </p:nvSpPr>
        <p:spPr>
          <a:xfrm>
            <a:off x="6090574" y="801866"/>
            <a:ext cx="5306084" cy="5230634"/>
          </a:xfrm>
        </p:spPr>
        <p:txBody>
          <a:bodyPr anchor="ctr">
            <a:normAutofit/>
          </a:bodyPr>
          <a:lstStyle/>
          <a:p>
            <a:r>
              <a:rPr lang="en-US" sz="2000" dirty="0">
                <a:solidFill>
                  <a:srgbClr val="000000"/>
                </a:solidFill>
              </a:rPr>
              <a:t>Existing employees who were working at the time began making contributions to the 401(a) on July 1, 2012</a:t>
            </a:r>
          </a:p>
          <a:p>
            <a:r>
              <a:rPr lang="en-US" sz="2000" dirty="0">
                <a:solidFill>
                  <a:srgbClr val="000000"/>
                </a:solidFill>
              </a:rPr>
              <a:t>All new employees immediately begin making contributions to this plan as long as they work 20 or more hours per week.</a:t>
            </a:r>
          </a:p>
          <a:p>
            <a:r>
              <a:rPr lang="en-US" sz="2000" dirty="0">
                <a:solidFill>
                  <a:srgbClr val="000000"/>
                </a:solidFill>
              </a:rPr>
              <a:t>Employees who had 20+ years of service with the State on June 30, 2012 stopped contributing to the 401(a) on June 30, 2015</a:t>
            </a:r>
          </a:p>
          <a:p>
            <a:pPr lvl="1"/>
            <a:r>
              <a:rPr lang="en-US" sz="2000" dirty="0">
                <a:solidFill>
                  <a:srgbClr val="000000"/>
                </a:solidFill>
              </a:rPr>
              <a:t>Contributions made from July 1, 2012-June 30, 2015 are owned by the member, but must stay in the 401(a) until the employee terminates employment</a:t>
            </a:r>
          </a:p>
        </p:txBody>
      </p:sp>
      <p:cxnSp>
        <p:nvCxnSpPr>
          <p:cNvPr id="7" name="Straight Connector 6">
            <a:extLst>
              <a:ext uri="{FF2B5EF4-FFF2-40B4-BE49-F238E27FC236}">
                <a16:creationId xmlns:a16="http://schemas.microsoft.com/office/drawing/2014/main" id="{01DC2443-C74A-468F-8E7B-D6ADF40E8F13}"/>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236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t>Vesting in the 401(a)</a:t>
            </a:r>
          </a:p>
        </p:txBody>
      </p:sp>
      <p:graphicFrame>
        <p:nvGraphicFramePr>
          <p:cNvPr id="5" name="Content Placeholder 2">
            <a:extLst>
              <a:ext uri="{FF2B5EF4-FFF2-40B4-BE49-F238E27FC236}">
                <a16:creationId xmlns:a16="http://schemas.microsoft.com/office/drawing/2014/main" id="{DD92DF92-7909-4EF2-BFA8-BF8E81577E85}"/>
              </a:ext>
            </a:extLst>
          </p:cNvPr>
          <p:cNvGraphicFramePr>
            <a:graphicFrameLocks noGrp="1"/>
          </p:cNvGraphicFramePr>
          <p:nvPr>
            <p:ph idx="1"/>
            <p:extLst>
              <p:ext uri="{D42A27DB-BD31-4B8C-83A1-F6EECF244321}">
                <p14:modId xmlns:p14="http://schemas.microsoft.com/office/powerpoint/2010/main" val="3422496891"/>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a:extLst>
              <a:ext uri="{FF2B5EF4-FFF2-40B4-BE49-F238E27FC236}">
                <a16:creationId xmlns:a16="http://schemas.microsoft.com/office/drawing/2014/main" id="{23D74C3C-2641-4750-AB6B-2C1E54C5501E}"/>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636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4EEB8-1094-4230-9310-8A7D050A3085}"/>
              </a:ext>
            </a:extLst>
          </p:cNvPr>
          <p:cNvSpPr>
            <a:spLocks noGrp="1"/>
          </p:cNvSpPr>
          <p:nvPr>
            <p:ph type="title"/>
          </p:nvPr>
        </p:nvSpPr>
        <p:spPr>
          <a:xfrm>
            <a:off x="640079" y="2053641"/>
            <a:ext cx="3669161" cy="2760098"/>
          </a:xfrm>
        </p:spPr>
        <p:txBody>
          <a:bodyPr>
            <a:normAutofit/>
          </a:bodyPr>
          <a:lstStyle/>
          <a:p>
            <a:r>
              <a:rPr lang="en-US" dirty="0"/>
              <a:t>Managing your account</a:t>
            </a:r>
          </a:p>
        </p:txBody>
      </p:sp>
      <p:sp>
        <p:nvSpPr>
          <p:cNvPr id="3" name="Content Placeholder 2">
            <a:extLst>
              <a:ext uri="{FF2B5EF4-FFF2-40B4-BE49-F238E27FC236}">
                <a16:creationId xmlns:a16="http://schemas.microsoft.com/office/drawing/2014/main" id="{0FA25EBA-1510-443B-BAF8-397331CCF1EE}"/>
              </a:ext>
            </a:extLst>
          </p:cNvPr>
          <p:cNvSpPr>
            <a:spLocks noGrp="1"/>
          </p:cNvSpPr>
          <p:nvPr>
            <p:ph idx="1"/>
          </p:nvPr>
        </p:nvSpPr>
        <p:spPr>
          <a:xfrm>
            <a:off x="6090574" y="801865"/>
            <a:ext cx="5306084" cy="5686483"/>
          </a:xfrm>
        </p:spPr>
        <p:txBody>
          <a:bodyPr anchor="ctr">
            <a:normAutofit/>
          </a:bodyPr>
          <a:lstStyle/>
          <a:p>
            <a:r>
              <a:rPr lang="en-US" sz="1900" dirty="0">
                <a:solidFill>
                  <a:srgbClr val="000000"/>
                </a:solidFill>
              </a:rPr>
              <a:t>Register your account online at </a:t>
            </a:r>
            <a:r>
              <a:rPr lang="en-US" sz="1900" b="1" dirty="0">
                <a:solidFill>
                  <a:srgbClr val="000000"/>
                </a:solidFill>
                <a:hlinkClick r:id="rId2"/>
              </a:rPr>
              <a:t>TIAA.org/</a:t>
            </a:r>
            <a:r>
              <a:rPr lang="en-US" sz="1900" b="1" dirty="0" err="1">
                <a:solidFill>
                  <a:srgbClr val="000000"/>
                </a:solidFill>
                <a:hlinkClick r:id="rId2"/>
              </a:rPr>
              <a:t>ri</a:t>
            </a:r>
            <a:endParaRPr lang="en-US" sz="1900" b="1" dirty="0">
              <a:solidFill>
                <a:srgbClr val="000000"/>
              </a:solidFill>
            </a:endParaRPr>
          </a:p>
          <a:p>
            <a:r>
              <a:rPr lang="en-US" sz="1900" dirty="0">
                <a:solidFill>
                  <a:srgbClr val="000000"/>
                </a:solidFill>
              </a:rPr>
              <a:t>With Single Sign-on, once you have set up your account with TIAA you can login to your pension account, link on the TIAA icon, and get immediately to your 401(a) without having to sign into both.</a:t>
            </a:r>
          </a:p>
          <a:p>
            <a:r>
              <a:rPr lang="en-US" sz="1900" dirty="0">
                <a:solidFill>
                  <a:srgbClr val="000000"/>
                </a:solidFill>
              </a:rPr>
              <a:t>The site allows you to:</a:t>
            </a:r>
          </a:p>
          <a:p>
            <a:pPr lvl="1"/>
            <a:r>
              <a:rPr lang="en-US" sz="1900" dirty="0">
                <a:solidFill>
                  <a:srgbClr val="000000"/>
                </a:solidFill>
              </a:rPr>
              <a:t>Review and update your personal information</a:t>
            </a:r>
          </a:p>
          <a:p>
            <a:pPr lvl="1"/>
            <a:r>
              <a:rPr lang="en-US" sz="1900" dirty="0">
                <a:solidFill>
                  <a:srgbClr val="000000"/>
                </a:solidFill>
              </a:rPr>
              <a:t>Check account balances and confirm contributions</a:t>
            </a:r>
          </a:p>
          <a:p>
            <a:pPr lvl="1"/>
            <a:r>
              <a:rPr lang="en-US" sz="1900" dirty="0">
                <a:solidFill>
                  <a:srgbClr val="000000"/>
                </a:solidFill>
              </a:rPr>
              <a:t>Update your beneficiary designation – it needs to be changed separately from your Pension Plan</a:t>
            </a:r>
          </a:p>
          <a:p>
            <a:pPr lvl="1"/>
            <a:r>
              <a:rPr lang="en-US" sz="1900" dirty="0">
                <a:solidFill>
                  <a:srgbClr val="000000"/>
                </a:solidFill>
              </a:rPr>
              <a:t>Change the investment of future contributions</a:t>
            </a:r>
          </a:p>
          <a:p>
            <a:pPr lvl="1"/>
            <a:r>
              <a:rPr lang="en-US" sz="1900" dirty="0">
                <a:solidFill>
                  <a:srgbClr val="000000"/>
                </a:solidFill>
              </a:rPr>
              <a:t>Transfer assets among plan investment options</a:t>
            </a:r>
          </a:p>
          <a:p>
            <a:pPr lvl="1"/>
            <a:r>
              <a:rPr lang="en-US" sz="1900" dirty="0">
                <a:solidFill>
                  <a:srgbClr val="000000"/>
                </a:solidFill>
              </a:rPr>
              <a:t>Choose </a:t>
            </a:r>
            <a:r>
              <a:rPr lang="en-US" sz="1900" dirty="0" err="1">
                <a:solidFill>
                  <a:srgbClr val="000000"/>
                </a:solidFill>
              </a:rPr>
              <a:t>eDelivery</a:t>
            </a:r>
            <a:endParaRPr lang="en-US" sz="1900" dirty="0">
              <a:solidFill>
                <a:srgbClr val="000000"/>
              </a:solidFill>
            </a:endParaRPr>
          </a:p>
          <a:p>
            <a:pPr marL="0" indent="0">
              <a:buNone/>
            </a:pPr>
            <a:endParaRPr lang="en-US" sz="1900" dirty="0">
              <a:solidFill>
                <a:srgbClr val="000000"/>
              </a:solidFill>
            </a:endParaRPr>
          </a:p>
        </p:txBody>
      </p:sp>
      <p:cxnSp>
        <p:nvCxnSpPr>
          <p:cNvPr id="7" name="Straight Connector 6">
            <a:extLst>
              <a:ext uri="{FF2B5EF4-FFF2-40B4-BE49-F238E27FC236}">
                <a16:creationId xmlns:a16="http://schemas.microsoft.com/office/drawing/2014/main" id="{458C9270-DDBE-4B00-AA2F-18D67263AF0C}"/>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2026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89156-491B-4E8E-A1C8-58E4375796DC}"/>
              </a:ext>
            </a:extLst>
          </p:cNvPr>
          <p:cNvSpPr>
            <a:spLocks noGrp="1"/>
          </p:cNvSpPr>
          <p:nvPr>
            <p:ph type="title"/>
          </p:nvPr>
        </p:nvSpPr>
        <p:spPr>
          <a:xfrm>
            <a:off x="804484" y="4267832"/>
            <a:ext cx="4805996" cy="1297115"/>
          </a:xfrm>
        </p:spPr>
        <p:txBody>
          <a:bodyPr vert="horz" lIns="91440" tIns="45720" rIns="91440" bIns="45720" rtlCol="0" anchor="t">
            <a:normAutofit/>
          </a:bodyPr>
          <a:lstStyle/>
          <a:p>
            <a:r>
              <a:rPr lang="en-US" sz="4100" kern="1200" dirty="0">
                <a:solidFill>
                  <a:srgbClr val="000000"/>
                </a:solidFill>
                <a:latin typeface="+mj-lt"/>
                <a:ea typeface="+mj-ea"/>
                <a:cs typeface="+mj-cs"/>
              </a:rPr>
              <a:t>Defined Benefit/ Pension Plan</a:t>
            </a:r>
          </a:p>
        </p:txBody>
      </p:sp>
      <p:pic>
        <p:nvPicPr>
          <p:cNvPr id="3" name="Picture 2">
            <a:hlinkClick r:id="rId2"/>
            <a:extLst>
              <a:ext uri="{FF2B5EF4-FFF2-40B4-BE49-F238E27FC236}">
                <a16:creationId xmlns:a16="http://schemas.microsoft.com/office/drawing/2014/main" id="{9263F0FD-E3FF-49C7-8496-CE15E5B4C506}"/>
              </a:ext>
            </a:extLst>
          </p:cNvPr>
          <p:cNvPicPr>
            <a:picLocks noChangeAspect="1"/>
          </p:cNvPicPr>
          <p:nvPr/>
        </p:nvPicPr>
        <p:blipFill>
          <a:blip r:embed="rId3"/>
          <a:stretch>
            <a:fillRect/>
          </a:stretch>
        </p:blipFill>
        <p:spPr>
          <a:xfrm>
            <a:off x="7631949" y="3355537"/>
            <a:ext cx="4141760" cy="1683897"/>
          </a:xfrm>
          <a:prstGeom prst="rect">
            <a:avLst/>
          </a:prstGeom>
        </p:spPr>
      </p:pic>
      <p:cxnSp>
        <p:nvCxnSpPr>
          <p:cNvPr id="5" name="Straight Connector 4">
            <a:extLst>
              <a:ext uri="{FF2B5EF4-FFF2-40B4-BE49-F238E27FC236}">
                <a16:creationId xmlns:a16="http://schemas.microsoft.com/office/drawing/2014/main" id="{26D441E5-0DC1-4CD6-96B2-BC21490760B8}"/>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3617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Leaving Municipal service</a:t>
            </a:r>
          </a:p>
        </p:txBody>
      </p:sp>
      <p:sp>
        <p:nvSpPr>
          <p:cNvPr id="3" name="Content Placeholder 2"/>
          <p:cNvSpPr>
            <a:spLocks noGrp="1"/>
          </p:cNvSpPr>
          <p:nvPr>
            <p:ph idx="1"/>
          </p:nvPr>
        </p:nvSpPr>
        <p:spPr>
          <a:xfrm>
            <a:off x="6090574" y="801866"/>
            <a:ext cx="5306084" cy="5230634"/>
          </a:xfrm>
        </p:spPr>
        <p:txBody>
          <a:bodyPr anchor="ctr">
            <a:normAutofit/>
          </a:bodyPr>
          <a:lstStyle/>
          <a:p>
            <a:r>
              <a:rPr lang="en-US" sz="2400" dirty="0">
                <a:solidFill>
                  <a:srgbClr val="000000"/>
                </a:solidFill>
              </a:rPr>
              <a:t>When you sever employment, you have options with your account balance:</a:t>
            </a:r>
          </a:p>
          <a:p>
            <a:pPr lvl="1"/>
            <a:r>
              <a:rPr lang="en-US" dirty="0">
                <a:solidFill>
                  <a:srgbClr val="000000"/>
                </a:solidFill>
              </a:rPr>
              <a:t>Leave it in the Defined Contribution Retirement Plan</a:t>
            </a:r>
          </a:p>
          <a:p>
            <a:pPr lvl="1"/>
            <a:r>
              <a:rPr lang="en-US" dirty="0">
                <a:solidFill>
                  <a:srgbClr val="000000"/>
                </a:solidFill>
              </a:rPr>
              <a:t>Roll it to your new employer’s retirement plan or to an IRA</a:t>
            </a:r>
          </a:p>
          <a:p>
            <a:pPr lvl="1"/>
            <a:r>
              <a:rPr lang="en-US" dirty="0">
                <a:solidFill>
                  <a:srgbClr val="000000"/>
                </a:solidFill>
              </a:rPr>
              <a:t>Retirees can begin systematic withdrawals for income</a:t>
            </a:r>
          </a:p>
          <a:p>
            <a:pPr lvl="1"/>
            <a:r>
              <a:rPr lang="en-US" dirty="0">
                <a:solidFill>
                  <a:srgbClr val="000000"/>
                </a:solidFill>
              </a:rPr>
              <a:t>Request a full cash withdrawal</a:t>
            </a:r>
          </a:p>
          <a:p>
            <a:pPr lvl="1"/>
            <a:endParaRPr lang="en-US" dirty="0">
              <a:solidFill>
                <a:srgbClr val="000000"/>
              </a:solidFill>
            </a:endParaRPr>
          </a:p>
          <a:p>
            <a:pPr marL="457200" lvl="1" indent="0">
              <a:buNone/>
            </a:pPr>
            <a:r>
              <a:rPr lang="en-US" b="1" dirty="0">
                <a:solidFill>
                  <a:srgbClr val="000000"/>
                </a:solidFill>
              </a:rPr>
              <a:t>You </a:t>
            </a:r>
            <a:r>
              <a:rPr lang="en-US" b="1" u="sng" dirty="0">
                <a:solidFill>
                  <a:srgbClr val="000000"/>
                </a:solidFill>
              </a:rPr>
              <a:t>should not </a:t>
            </a:r>
            <a:r>
              <a:rPr lang="en-US" b="1" dirty="0">
                <a:solidFill>
                  <a:srgbClr val="000000"/>
                </a:solidFill>
              </a:rPr>
              <a:t>take contributions from a retirement account before you are eligible to retire!</a:t>
            </a:r>
          </a:p>
          <a:p>
            <a:pPr lvl="1"/>
            <a:endParaRPr lang="en-US" dirty="0">
              <a:solidFill>
                <a:srgbClr val="000000"/>
              </a:solidFill>
            </a:endParaRPr>
          </a:p>
        </p:txBody>
      </p:sp>
      <p:cxnSp>
        <p:nvCxnSpPr>
          <p:cNvPr id="7" name="Straight Connector 6">
            <a:extLst>
              <a:ext uri="{FF2B5EF4-FFF2-40B4-BE49-F238E27FC236}">
                <a16:creationId xmlns:a16="http://schemas.microsoft.com/office/drawing/2014/main" id="{3232C767-281F-4342-8B0A-1DEEED99A128}"/>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2256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Financial Advice/ Planning</a:t>
            </a:r>
          </a:p>
        </p:txBody>
      </p:sp>
      <p:sp>
        <p:nvSpPr>
          <p:cNvPr id="7" name="Rectangle 6">
            <a:extLst>
              <a:ext uri="{FF2B5EF4-FFF2-40B4-BE49-F238E27FC236}">
                <a16:creationId xmlns:a16="http://schemas.microsoft.com/office/drawing/2014/main" id="{5E0E0484-67E8-4275-AA57-46B425DA02EB}"/>
              </a:ext>
            </a:extLst>
          </p:cNvPr>
          <p:cNvSpPr/>
          <p:nvPr/>
        </p:nvSpPr>
        <p:spPr>
          <a:xfrm>
            <a:off x="6312877" y="1999378"/>
            <a:ext cx="5407269" cy="4662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spAutoFit/>
          </a:bodyPr>
          <a:lstStyle/>
          <a:p>
            <a:r>
              <a:rPr lang="en-US" sz="2400" dirty="0">
                <a:solidFill>
                  <a:schemeClr val="tx1"/>
                </a:solidFill>
              </a:rPr>
              <a:t>To schedule your session, </a:t>
            </a:r>
          </a:p>
          <a:p>
            <a:r>
              <a:rPr lang="en-US" sz="2400" dirty="0">
                <a:solidFill>
                  <a:schemeClr val="tx1"/>
                </a:solidFill>
              </a:rPr>
              <a:t>call John Cislo at </a:t>
            </a:r>
            <a:r>
              <a:rPr lang="en-US" sz="2400" b="1" dirty="0">
                <a:solidFill>
                  <a:schemeClr val="tx1"/>
                </a:solidFill>
              </a:rPr>
              <a:t>401-276-3746</a:t>
            </a:r>
            <a:r>
              <a:rPr lang="en-US" sz="2400" dirty="0">
                <a:solidFill>
                  <a:schemeClr val="tx1"/>
                </a:solidFill>
              </a:rPr>
              <a:t> </a:t>
            </a:r>
          </a:p>
          <a:p>
            <a:r>
              <a:rPr lang="en-US" sz="2400" dirty="0">
                <a:solidFill>
                  <a:schemeClr val="tx1"/>
                </a:solidFill>
              </a:rPr>
              <a:t>or e-mail </a:t>
            </a:r>
            <a:r>
              <a:rPr lang="en-US" sz="2400" dirty="0">
                <a:solidFill>
                  <a:schemeClr val="tx1"/>
                </a:solidFill>
                <a:hlinkClick r:id="rId2"/>
              </a:rPr>
              <a:t>John.Cislo@tiaa.org</a:t>
            </a:r>
            <a:r>
              <a:rPr lang="en-US" sz="2400" dirty="0">
                <a:solidFill>
                  <a:schemeClr val="tx1"/>
                </a:solidFill>
              </a:rPr>
              <a:t>.      </a:t>
            </a:r>
          </a:p>
          <a:p>
            <a:endParaRPr lang="en-US" sz="2400" dirty="0">
              <a:solidFill>
                <a:schemeClr val="tx1"/>
              </a:solidFill>
            </a:endParaRPr>
          </a:p>
          <a:p>
            <a:r>
              <a:rPr lang="en-US" sz="2400" dirty="0">
                <a:solidFill>
                  <a:schemeClr val="tx1"/>
                </a:solidFill>
              </a:rPr>
              <a:t>Or, call </a:t>
            </a:r>
            <a:r>
              <a:rPr lang="en-US" sz="2400" b="1" dirty="0">
                <a:solidFill>
                  <a:schemeClr val="tx1"/>
                </a:solidFill>
              </a:rPr>
              <a:t>800-897-1026</a:t>
            </a:r>
            <a:r>
              <a:rPr lang="en-US" sz="2400" dirty="0">
                <a:solidFill>
                  <a:schemeClr val="tx1"/>
                </a:solidFill>
              </a:rPr>
              <a:t>,</a:t>
            </a:r>
            <a:r>
              <a:rPr lang="en-US" sz="2400" b="1" dirty="0">
                <a:solidFill>
                  <a:schemeClr val="tx1"/>
                </a:solidFill>
              </a:rPr>
              <a:t> </a:t>
            </a:r>
            <a:r>
              <a:rPr lang="en-US" sz="2400" dirty="0">
                <a:solidFill>
                  <a:schemeClr val="tx1"/>
                </a:solidFill>
              </a:rPr>
              <a:t>weekdays, 8 a.m. to 10 p.m. or Saturdays, 9 a.m. to 6 p.m. (ET).</a:t>
            </a:r>
          </a:p>
          <a:p>
            <a:endParaRPr lang="en-US" sz="2400" dirty="0">
              <a:solidFill>
                <a:schemeClr val="tx1"/>
              </a:solidFill>
            </a:endParaRPr>
          </a:p>
          <a:p>
            <a:pPr>
              <a:spcAft>
                <a:spcPts val="600"/>
              </a:spcAft>
              <a:defRPr/>
            </a:pPr>
            <a:r>
              <a:rPr lang="en-US" sz="2400" dirty="0">
                <a:solidFill>
                  <a:schemeClr val="tx1"/>
                </a:solidFill>
              </a:rPr>
              <a:t>Online Advice and Education at </a:t>
            </a:r>
            <a:r>
              <a:rPr lang="en-US" sz="2400" b="1" dirty="0">
                <a:solidFill>
                  <a:schemeClr val="tx1"/>
                </a:solidFill>
                <a:hlinkClick r:id="rId3"/>
              </a:rPr>
              <a:t>TIAA.org</a:t>
            </a:r>
            <a:r>
              <a:rPr lang="en-US" sz="2400" b="1" dirty="0">
                <a:solidFill>
                  <a:schemeClr val="tx1"/>
                </a:solidFill>
                <a:ea typeface="Gustan Medium" pitchFamily="34" charset="0"/>
                <a:hlinkClick r:id="rId3"/>
              </a:rPr>
              <a:t>/</a:t>
            </a:r>
            <a:r>
              <a:rPr lang="en-US" sz="2400" b="1" dirty="0" err="1">
                <a:solidFill>
                  <a:schemeClr val="tx1"/>
                </a:solidFill>
                <a:ea typeface="Gustan Medium" pitchFamily="34" charset="0"/>
                <a:hlinkClick r:id="rId3"/>
              </a:rPr>
              <a:t>ri</a:t>
            </a:r>
            <a:endParaRPr lang="en-US" sz="2400" b="1" dirty="0">
              <a:solidFill>
                <a:schemeClr val="tx1"/>
              </a:solidFill>
            </a:endParaRPr>
          </a:p>
          <a:p>
            <a:pPr marL="285750" indent="-285750">
              <a:spcAft>
                <a:spcPts val="600"/>
              </a:spcAft>
              <a:buFont typeface="Arial" panose="020B0604020202020204" pitchFamily="34" charset="0"/>
              <a:buChar char="•"/>
              <a:defRPr/>
            </a:pPr>
            <a:r>
              <a:rPr lang="en-US" sz="2400" dirty="0">
                <a:solidFill>
                  <a:schemeClr val="tx1"/>
                </a:solidFill>
              </a:rPr>
              <a:t>4 simple steps to directly address your goals and financial situation</a:t>
            </a:r>
          </a:p>
          <a:p>
            <a:pPr marL="285750" indent="-285750">
              <a:spcAft>
                <a:spcPts val="600"/>
              </a:spcAft>
              <a:buFont typeface="Arial" panose="020B0604020202020204" pitchFamily="34" charset="0"/>
              <a:buChar char="•"/>
              <a:defRPr/>
            </a:pPr>
            <a:r>
              <a:rPr lang="en-US" sz="2400" dirty="0">
                <a:solidFill>
                  <a:schemeClr val="tx1"/>
                </a:solidFill>
              </a:rPr>
              <a:t>Quickly update your account</a:t>
            </a:r>
          </a:p>
          <a:p>
            <a:r>
              <a:rPr lang="en-US" sz="2400" dirty="0">
                <a:solidFill>
                  <a:schemeClr val="tx1"/>
                </a:solidFill>
              </a:rPr>
              <a:t>	</a:t>
            </a:r>
          </a:p>
        </p:txBody>
      </p:sp>
      <p:sp>
        <p:nvSpPr>
          <p:cNvPr id="6" name="TextBox 5">
            <a:extLst>
              <a:ext uri="{FF2B5EF4-FFF2-40B4-BE49-F238E27FC236}">
                <a16:creationId xmlns:a16="http://schemas.microsoft.com/office/drawing/2014/main" id="{155A567D-C779-4549-8976-9828171A1A33}"/>
              </a:ext>
            </a:extLst>
          </p:cNvPr>
          <p:cNvSpPr txBox="1"/>
          <p:nvPr/>
        </p:nvSpPr>
        <p:spPr>
          <a:xfrm>
            <a:off x="5627076" y="1011117"/>
            <a:ext cx="5890847" cy="830997"/>
          </a:xfrm>
          <a:prstGeom prst="rect">
            <a:avLst/>
          </a:prstGeom>
          <a:noFill/>
        </p:spPr>
        <p:txBody>
          <a:bodyPr wrap="square" rtlCol="0">
            <a:spAutoFit/>
          </a:bodyPr>
          <a:lstStyle/>
          <a:p>
            <a:r>
              <a:rPr lang="en-US" sz="2400" dirty="0"/>
              <a:t>Investment advice in person, via phone </a:t>
            </a:r>
          </a:p>
          <a:p>
            <a:r>
              <a:rPr lang="en-US" sz="2400" dirty="0"/>
              <a:t>or online</a:t>
            </a:r>
          </a:p>
        </p:txBody>
      </p:sp>
      <p:cxnSp>
        <p:nvCxnSpPr>
          <p:cNvPr id="9" name="Straight Connector 8">
            <a:extLst>
              <a:ext uri="{FF2B5EF4-FFF2-40B4-BE49-F238E27FC236}">
                <a16:creationId xmlns:a16="http://schemas.microsoft.com/office/drawing/2014/main" id="{67E3CBBC-46C4-44CF-B611-2E7C0AE988EF}"/>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288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hlinkClick r:id="rId2">
                  <a:extLst>
                    <a:ext uri="{A12FA001-AC4F-418D-AE19-62706E023703}">
                      <ahyp:hlinkClr xmlns:ahyp="http://schemas.microsoft.com/office/drawing/2018/hyperlinkcolor" val="tx"/>
                    </a:ext>
                  </a:extLst>
                </a:hlinkClick>
              </a:rPr>
              <a:t>Retirement Planning Checklist</a:t>
            </a:r>
            <a:endParaRPr lang="en-US" sz="4000" dirty="0"/>
          </a:p>
        </p:txBody>
      </p:sp>
      <p:sp>
        <p:nvSpPr>
          <p:cNvPr id="8" name="Freeform: Shape 7">
            <a:extLst>
              <a:ext uri="{FF2B5EF4-FFF2-40B4-BE49-F238E27FC236}">
                <a16:creationId xmlns:a16="http://schemas.microsoft.com/office/drawing/2014/main" id="{4FEBD785-89CD-4E2E-8D44-888A80BC3DA0}"/>
              </a:ext>
            </a:extLst>
          </p:cNvPr>
          <p:cNvSpPr/>
          <p:nvPr/>
        </p:nvSpPr>
        <p:spPr>
          <a:xfrm>
            <a:off x="6100966" y="955653"/>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One or More Years Before Retirement</a:t>
            </a:r>
          </a:p>
        </p:txBody>
      </p:sp>
      <p:sp>
        <p:nvSpPr>
          <p:cNvPr id="4" name="TextBox 3">
            <a:extLst>
              <a:ext uri="{FF2B5EF4-FFF2-40B4-BE49-F238E27FC236}">
                <a16:creationId xmlns:a16="http://schemas.microsoft.com/office/drawing/2014/main" id="{A47DA573-3AB2-4C7B-8B7A-AE71D53CA06F}"/>
              </a:ext>
            </a:extLst>
          </p:cNvPr>
          <p:cNvSpPr txBox="1"/>
          <p:nvPr/>
        </p:nvSpPr>
        <p:spPr>
          <a:xfrm>
            <a:off x="6096000" y="1345223"/>
            <a:ext cx="5096608" cy="1754326"/>
          </a:xfrm>
          <a:prstGeom prst="rect">
            <a:avLst/>
          </a:prstGeom>
          <a:noFill/>
        </p:spPr>
        <p:txBody>
          <a:bodyPr wrap="square" rtlCol="0">
            <a:spAutoFit/>
          </a:bodyPr>
          <a:lstStyle/>
          <a:p>
            <a:pPr marL="285750" indent="-285750">
              <a:buFont typeface="Wingdings" panose="05000000000000000000" pitchFamily="2" charset="2"/>
              <a:buChar char="q"/>
            </a:pPr>
            <a:r>
              <a:rPr lang="en-US" dirty="0"/>
              <a:t>Log into your account at ERSRI.org to update personal information and run a benefit estimate. If you question any information, reach out to ERSRI for a Salary Verification Form</a:t>
            </a:r>
          </a:p>
          <a:p>
            <a:pPr marL="285750" indent="-285750">
              <a:buFont typeface="Wingdings" panose="05000000000000000000" pitchFamily="2" charset="2"/>
              <a:buChar char="q"/>
            </a:pPr>
            <a:r>
              <a:rPr lang="en-US" dirty="0"/>
              <a:t>Contact TIAA to meet with a financial planner to discuss your withdrawal options for your DC plan</a:t>
            </a:r>
          </a:p>
        </p:txBody>
      </p:sp>
      <p:sp>
        <p:nvSpPr>
          <p:cNvPr id="11" name="Freeform: Shape 10">
            <a:extLst>
              <a:ext uri="{FF2B5EF4-FFF2-40B4-BE49-F238E27FC236}">
                <a16:creationId xmlns:a16="http://schemas.microsoft.com/office/drawing/2014/main" id="{533C9017-827E-44F8-A313-1EF38A7247C1}"/>
              </a:ext>
            </a:extLst>
          </p:cNvPr>
          <p:cNvSpPr/>
          <p:nvPr/>
        </p:nvSpPr>
        <p:spPr>
          <a:xfrm>
            <a:off x="6096000" y="3206045"/>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Six to Nine Months Before Retirement</a:t>
            </a:r>
          </a:p>
        </p:txBody>
      </p:sp>
      <p:sp>
        <p:nvSpPr>
          <p:cNvPr id="13" name="TextBox 12">
            <a:extLst>
              <a:ext uri="{FF2B5EF4-FFF2-40B4-BE49-F238E27FC236}">
                <a16:creationId xmlns:a16="http://schemas.microsoft.com/office/drawing/2014/main" id="{3BF8172A-D6C9-4C26-BAFF-C7F9E93A42A9}"/>
              </a:ext>
            </a:extLst>
          </p:cNvPr>
          <p:cNvSpPr txBox="1"/>
          <p:nvPr/>
        </p:nvSpPr>
        <p:spPr>
          <a:xfrm>
            <a:off x="6098933" y="3550185"/>
            <a:ext cx="5096608" cy="1200329"/>
          </a:xfrm>
          <a:prstGeom prst="rect">
            <a:avLst/>
          </a:prstGeom>
          <a:noFill/>
        </p:spPr>
        <p:txBody>
          <a:bodyPr wrap="square" rtlCol="0">
            <a:spAutoFit/>
          </a:bodyPr>
          <a:lstStyle/>
          <a:p>
            <a:pPr marL="285750" indent="-285750">
              <a:buFont typeface="Wingdings" panose="05000000000000000000" pitchFamily="2" charset="2"/>
              <a:buChar char="q"/>
            </a:pPr>
            <a:r>
              <a:rPr lang="en-US" dirty="0"/>
              <a:t>Contact ERSRI to schedule an appointment for a group retirement workshop</a:t>
            </a:r>
          </a:p>
          <a:p>
            <a:pPr marL="742950" lvl="1" indent="-285750">
              <a:buFont typeface="Wingdings" panose="05000000000000000000" pitchFamily="2" charset="2"/>
              <a:buChar char="q"/>
            </a:pPr>
            <a:r>
              <a:rPr lang="en-US" dirty="0"/>
              <a:t>You will receive your benefit estimate and all paperwork necessary to retire</a:t>
            </a:r>
          </a:p>
        </p:txBody>
      </p:sp>
      <p:cxnSp>
        <p:nvCxnSpPr>
          <p:cNvPr id="9" name="Straight Connector 8">
            <a:extLst>
              <a:ext uri="{FF2B5EF4-FFF2-40B4-BE49-F238E27FC236}">
                <a16:creationId xmlns:a16="http://schemas.microsoft.com/office/drawing/2014/main" id="{B77B89E0-D9BE-4BDC-AF45-59A2A81F9D80}"/>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7899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hlinkClick r:id="rId2">
                  <a:extLst>
                    <a:ext uri="{A12FA001-AC4F-418D-AE19-62706E023703}">
                      <ahyp:hlinkClr xmlns:ahyp="http://schemas.microsoft.com/office/drawing/2018/hyperlinkcolor" val="tx"/>
                    </a:ext>
                  </a:extLst>
                </a:hlinkClick>
              </a:rPr>
              <a:t>Retirement Planning Checklist</a:t>
            </a:r>
            <a:endParaRPr lang="en-US" sz="4000" dirty="0"/>
          </a:p>
        </p:txBody>
      </p:sp>
      <p:sp>
        <p:nvSpPr>
          <p:cNvPr id="8" name="Freeform: Shape 7">
            <a:extLst>
              <a:ext uri="{FF2B5EF4-FFF2-40B4-BE49-F238E27FC236}">
                <a16:creationId xmlns:a16="http://schemas.microsoft.com/office/drawing/2014/main" id="{4FEBD785-89CD-4E2E-8D44-888A80BC3DA0}"/>
              </a:ext>
            </a:extLst>
          </p:cNvPr>
          <p:cNvSpPr/>
          <p:nvPr/>
        </p:nvSpPr>
        <p:spPr>
          <a:xfrm>
            <a:off x="6091238" y="955653"/>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Two to Three Months Before Retirement</a:t>
            </a:r>
          </a:p>
        </p:txBody>
      </p:sp>
      <p:sp>
        <p:nvSpPr>
          <p:cNvPr id="4" name="TextBox 3">
            <a:extLst>
              <a:ext uri="{FF2B5EF4-FFF2-40B4-BE49-F238E27FC236}">
                <a16:creationId xmlns:a16="http://schemas.microsoft.com/office/drawing/2014/main" id="{A47DA573-3AB2-4C7B-8B7A-AE71D53CA06F}"/>
              </a:ext>
            </a:extLst>
          </p:cNvPr>
          <p:cNvSpPr txBox="1"/>
          <p:nvPr/>
        </p:nvSpPr>
        <p:spPr>
          <a:xfrm>
            <a:off x="6096000" y="1345223"/>
            <a:ext cx="5096608" cy="2585323"/>
          </a:xfrm>
          <a:prstGeom prst="rect">
            <a:avLst/>
          </a:prstGeom>
          <a:noFill/>
        </p:spPr>
        <p:txBody>
          <a:bodyPr wrap="square" rtlCol="0">
            <a:spAutoFit/>
          </a:bodyPr>
          <a:lstStyle/>
          <a:p>
            <a:pPr marL="285750" indent="-285750">
              <a:buFont typeface="Wingdings" panose="05000000000000000000" pitchFamily="2" charset="2"/>
              <a:buChar char="q"/>
            </a:pPr>
            <a:r>
              <a:rPr lang="en-US" dirty="0"/>
              <a:t>Notify your employer of your intention to retire and provide them with the Employers’ Certification of Retirement form, which you will receive at your ERSRI Retirement Workshop. This form must be completed and returned to ERSRI by your employer.  ERSRI cannot begin processing your pension benefit until we receive this form. Please make sure your employer returns the form to ERSRI when you terminate employment</a:t>
            </a:r>
          </a:p>
        </p:txBody>
      </p:sp>
      <p:sp>
        <p:nvSpPr>
          <p:cNvPr id="11" name="Freeform: Shape 10">
            <a:extLst>
              <a:ext uri="{FF2B5EF4-FFF2-40B4-BE49-F238E27FC236}">
                <a16:creationId xmlns:a16="http://schemas.microsoft.com/office/drawing/2014/main" id="{533C9017-827E-44F8-A313-1EF38A7247C1}"/>
              </a:ext>
            </a:extLst>
          </p:cNvPr>
          <p:cNvSpPr/>
          <p:nvPr/>
        </p:nvSpPr>
        <p:spPr>
          <a:xfrm>
            <a:off x="6096000" y="4063738"/>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Prior to Your Termination Date</a:t>
            </a:r>
          </a:p>
        </p:txBody>
      </p:sp>
      <p:sp>
        <p:nvSpPr>
          <p:cNvPr id="13" name="TextBox 12">
            <a:extLst>
              <a:ext uri="{FF2B5EF4-FFF2-40B4-BE49-F238E27FC236}">
                <a16:creationId xmlns:a16="http://schemas.microsoft.com/office/drawing/2014/main" id="{3BF8172A-D6C9-4C26-BAFF-C7F9E93A42A9}"/>
              </a:ext>
            </a:extLst>
          </p:cNvPr>
          <p:cNvSpPr txBox="1"/>
          <p:nvPr/>
        </p:nvSpPr>
        <p:spPr>
          <a:xfrm>
            <a:off x="6098933" y="4407878"/>
            <a:ext cx="5096608" cy="1477328"/>
          </a:xfrm>
          <a:prstGeom prst="rect">
            <a:avLst/>
          </a:prstGeom>
          <a:noFill/>
        </p:spPr>
        <p:txBody>
          <a:bodyPr wrap="square" rtlCol="0">
            <a:spAutoFit/>
          </a:bodyPr>
          <a:lstStyle/>
          <a:p>
            <a:pPr marL="285750" indent="-285750">
              <a:buFont typeface="Wingdings" panose="05000000000000000000" pitchFamily="2" charset="2"/>
              <a:buChar char="q"/>
            </a:pPr>
            <a:r>
              <a:rPr lang="en-US" dirty="0"/>
              <a:t>Review the “How to Complete Your Retirement Paperwork; contact ERSRI with questions</a:t>
            </a:r>
          </a:p>
          <a:p>
            <a:pPr marL="285750" indent="-285750">
              <a:buFont typeface="Wingdings" panose="05000000000000000000" pitchFamily="2" charset="2"/>
              <a:buChar char="q"/>
            </a:pPr>
            <a:r>
              <a:rPr lang="en-US" dirty="0"/>
              <a:t>Complete and return the Required Retirement Paperwork to ERSRI </a:t>
            </a:r>
            <a:r>
              <a:rPr lang="en-US" b="1" u="sng" dirty="0"/>
              <a:t>prior</a:t>
            </a:r>
            <a:r>
              <a:rPr lang="en-US" dirty="0"/>
              <a:t> to terminating employment.</a:t>
            </a:r>
          </a:p>
        </p:txBody>
      </p:sp>
      <p:cxnSp>
        <p:nvCxnSpPr>
          <p:cNvPr id="9" name="Straight Connector 8">
            <a:extLst>
              <a:ext uri="{FF2B5EF4-FFF2-40B4-BE49-F238E27FC236}">
                <a16:creationId xmlns:a16="http://schemas.microsoft.com/office/drawing/2014/main" id="{A0224A11-B897-4A17-A3E8-05B379D45A07}"/>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909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Death Benefits</a:t>
            </a:r>
          </a:p>
        </p:txBody>
      </p:sp>
      <p:sp>
        <p:nvSpPr>
          <p:cNvPr id="9" name="Content Placeholder 1">
            <a:extLst>
              <a:ext uri="{FF2B5EF4-FFF2-40B4-BE49-F238E27FC236}">
                <a16:creationId xmlns:a16="http://schemas.microsoft.com/office/drawing/2014/main" id="{7EE06D5C-C938-4FB0-8E60-25766A49DD86}"/>
              </a:ext>
            </a:extLst>
          </p:cNvPr>
          <p:cNvSpPr>
            <a:spLocks noGrp="1"/>
          </p:cNvSpPr>
          <p:nvPr>
            <p:ph idx="1"/>
          </p:nvPr>
        </p:nvSpPr>
        <p:spPr>
          <a:xfrm>
            <a:off x="5595456" y="763398"/>
            <a:ext cx="6266577" cy="4282427"/>
          </a:xfrm>
        </p:spPr>
        <p:txBody>
          <a:bodyPr>
            <a:normAutofit fontScale="85000" lnSpcReduction="20000"/>
          </a:bodyPr>
          <a:lstStyle/>
          <a:p>
            <a:pPr marL="0" indent="0">
              <a:buNone/>
            </a:pPr>
            <a:r>
              <a:rPr lang="en-US" b="1" dirty="0"/>
              <a:t>What benefits are your survivors entitled to?</a:t>
            </a:r>
          </a:p>
          <a:p>
            <a:endParaRPr lang="en-US" dirty="0"/>
          </a:p>
          <a:p>
            <a:r>
              <a:rPr lang="en-US" dirty="0"/>
              <a:t>A member’s designated beneficiary is eligible to receive a one time death benefit payment regardless of retirement option selected.</a:t>
            </a:r>
          </a:p>
          <a:p>
            <a:pPr marL="109728" indent="0">
              <a:buNone/>
            </a:pPr>
            <a:endParaRPr lang="en-US" dirty="0"/>
          </a:p>
          <a:p>
            <a:r>
              <a:rPr lang="en-US" dirty="0"/>
              <a:t>Benefit is $800 per year of completed service, up to a maximum benefit of $16,000 with 20 years of service.</a:t>
            </a:r>
          </a:p>
          <a:p>
            <a:pPr marL="109728" indent="0">
              <a:buNone/>
            </a:pPr>
            <a:endParaRPr lang="en-US" dirty="0"/>
          </a:p>
          <a:p>
            <a:r>
              <a:rPr lang="en-US" dirty="0"/>
              <a:t>Benefit reduces 25% each year of retirement to a minimum death benefit of $4,000.</a:t>
            </a:r>
          </a:p>
        </p:txBody>
      </p:sp>
      <p:sp>
        <p:nvSpPr>
          <p:cNvPr id="13" name="TextBox 12">
            <a:extLst>
              <a:ext uri="{FF2B5EF4-FFF2-40B4-BE49-F238E27FC236}">
                <a16:creationId xmlns:a16="http://schemas.microsoft.com/office/drawing/2014/main" id="{E3B6144B-FF76-4BE5-83B2-082D708A3861}"/>
              </a:ext>
            </a:extLst>
          </p:cNvPr>
          <p:cNvSpPr txBox="1"/>
          <p:nvPr/>
        </p:nvSpPr>
        <p:spPr>
          <a:xfrm>
            <a:off x="5773168" y="5366600"/>
            <a:ext cx="5910349" cy="830997"/>
          </a:xfrm>
          <a:prstGeom prst="rect">
            <a:avLst/>
          </a:prstGeom>
          <a:noFill/>
          <a:ln>
            <a:solidFill>
              <a:schemeClr val="accent1"/>
            </a:solidFill>
          </a:ln>
        </p:spPr>
        <p:txBody>
          <a:bodyPr wrap="square" rtlCol="0">
            <a:spAutoFit/>
          </a:bodyPr>
          <a:lstStyle/>
          <a:p>
            <a:pPr algn="ctr"/>
            <a:r>
              <a:rPr lang="en-US" sz="2400" b="1" dirty="0">
                <a:solidFill>
                  <a:srgbClr val="5B9BD5"/>
                </a:solidFill>
              </a:rPr>
              <a:t>Please be sure to keep your </a:t>
            </a:r>
            <a:r>
              <a:rPr lang="en-US" sz="2400" b="1" dirty="0">
                <a:solidFill>
                  <a:srgbClr val="5B9BD5"/>
                </a:solidFill>
                <a:hlinkClick r:id="rId2"/>
              </a:rPr>
              <a:t>beneficiary</a:t>
            </a:r>
            <a:r>
              <a:rPr lang="en-US" sz="2400" b="1" dirty="0">
                <a:solidFill>
                  <a:srgbClr val="5B9BD5"/>
                </a:solidFill>
              </a:rPr>
              <a:t> information up to date with ERSRI. </a:t>
            </a:r>
          </a:p>
        </p:txBody>
      </p:sp>
      <p:cxnSp>
        <p:nvCxnSpPr>
          <p:cNvPr id="11" name="Straight Connector 10">
            <a:extLst>
              <a:ext uri="{FF2B5EF4-FFF2-40B4-BE49-F238E27FC236}">
                <a16:creationId xmlns:a16="http://schemas.microsoft.com/office/drawing/2014/main" id="{4685B250-B9E5-4225-B88A-93AACFD9F879}"/>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6553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4104" y="512808"/>
            <a:ext cx="5116087" cy="744491"/>
          </a:xfrm>
        </p:spPr>
        <p:txBody>
          <a:bodyPr>
            <a:normAutofit/>
          </a:bodyPr>
          <a:lstStyle/>
          <a:p>
            <a:r>
              <a:rPr lang="en-US" dirty="0">
                <a:solidFill>
                  <a:srgbClr val="000000"/>
                </a:solidFill>
              </a:rPr>
              <a:t>Consider saving more</a:t>
            </a:r>
          </a:p>
        </p:txBody>
      </p:sp>
      <p:sp>
        <p:nvSpPr>
          <p:cNvPr id="4" name="Content Placeholder 3"/>
          <p:cNvSpPr>
            <a:spLocks noGrp="1"/>
          </p:cNvSpPr>
          <p:nvPr>
            <p:ph idx="1"/>
          </p:nvPr>
        </p:nvSpPr>
        <p:spPr>
          <a:xfrm>
            <a:off x="5903048" y="1257299"/>
            <a:ext cx="5614875" cy="4803673"/>
          </a:xfrm>
        </p:spPr>
        <p:txBody>
          <a:bodyPr anchor="ctr">
            <a:normAutofit fontScale="92500" lnSpcReduction="10000"/>
          </a:bodyPr>
          <a:lstStyle/>
          <a:p>
            <a:pPr marL="0" indent="0">
              <a:buNone/>
            </a:pPr>
            <a:r>
              <a:rPr lang="en-US" sz="2000" dirty="0">
                <a:solidFill>
                  <a:srgbClr val="000000"/>
                </a:solidFill>
              </a:rPr>
              <a:t>Your employer offers a Deferred Compensation Plan which offers:</a:t>
            </a:r>
          </a:p>
          <a:p>
            <a:pPr lvl="1"/>
            <a:r>
              <a:rPr lang="en-US" sz="1700" dirty="0">
                <a:solidFill>
                  <a:srgbClr val="000000"/>
                </a:solidFill>
              </a:rPr>
              <a:t>Convenient payroll deductions</a:t>
            </a:r>
          </a:p>
          <a:p>
            <a:pPr lvl="1"/>
            <a:r>
              <a:rPr lang="en-US" sz="1700" dirty="0">
                <a:solidFill>
                  <a:srgbClr val="000000"/>
                </a:solidFill>
              </a:rPr>
              <a:t>Pretax savings to reduce your current taxable income</a:t>
            </a:r>
          </a:p>
          <a:p>
            <a:pPr lvl="1"/>
            <a:r>
              <a:rPr lang="en-US" sz="1700" dirty="0">
                <a:solidFill>
                  <a:srgbClr val="000000"/>
                </a:solidFill>
              </a:rPr>
              <a:t>Tax-deferred growth on your earnings</a:t>
            </a:r>
          </a:p>
          <a:p>
            <a:pPr lvl="1"/>
            <a:r>
              <a:rPr lang="en-US" sz="1700" dirty="0">
                <a:solidFill>
                  <a:srgbClr val="000000"/>
                </a:solidFill>
              </a:rPr>
              <a:t>A convenient way to bolster your retirement income!</a:t>
            </a:r>
          </a:p>
          <a:p>
            <a:pPr marL="0" indent="0" algn="ctr">
              <a:buNone/>
            </a:pPr>
            <a:r>
              <a:rPr lang="en-US" sz="2000" dirty="0">
                <a:solidFill>
                  <a:srgbClr val="000000"/>
                </a:solidFill>
              </a:rPr>
              <a:t>To Contact your Vendors:</a:t>
            </a:r>
          </a:p>
          <a:p>
            <a:pPr marL="0" indent="0" algn="ctr">
              <a:buNone/>
            </a:pPr>
            <a:r>
              <a:rPr lang="en-US" sz="2000" dirty="0">
                <a:solidFill>
                  <a:srgbClr val="000000"/>
                </a:solidFill>
              </a:rPr>
              <a:t>Voya</a:t>
            </a:r>
          </a:p>
          <a:p>
            <a:pPr marL="457200" lvl="1" indent="0" algn="ctr">
              <a:buNone/>
            </a:pPr>
            <a:r>
              <a:rPr lang="en-US" sz="1600" dirty="0">
                <a:solidFill>
                  <a:srgbClr val="000000"/>
                </a:solidFill>
              </a:rPr>
              <a:t>John S McMahon CLU, </a:t>
            </a:r>
            <a:r>
              <a:rPr lang="en-US" sz="1600" dirty="0" err="1">
                <a:solidFill>
                  <a:srgbClr val="000000"/>
                </a:solidFill>
              </a:rPr>
              <a:t>ChFC</a:t>
            </a:r>
            <a:endParaRPr lang="en-US" sz="1600" dirty="0">
              <a:solidFill>
                <a:srgbClr val="000000"/>
              </a:solidFill>
            </a:endParaRPr>
          </a:p>
          <a:p>
            <a:pPr marL="457200" lvl="1" indent="0" algn="ctr">
              <a:buNone/>
            </a:pPr>
            <a:r>
              <a:rPr lang="en-US" sz="1600" dirty="0">
                <a:solidFill>
                  <a:srgbClr val="000000"/>
                </a:solidFill>
              </a:rPr>
              <a:t>Phone: 401-739-5551</a:t>
            </a:r>
          </a:p>
          <a:p>
            <a:pPr marL="457200" lvl="1" indent="0" algn="ctr">
              <a:buNone/>
            </a:pPr>
            <a:r>
              <a:rPr lang="en-US" sz="1600" dirty="0">
                <a:solidFill>
                  <a:srgbClr val="000000"/>
                </a:solidFill>
              </a:rPr>
              <a:t>E-mail: </a:t>
            </a:r>
            <a:r>
              <a:rPr lang="en-US" sz="1600" dirty="0">
                <a:solidFill>
                  <a:srgbClr val="000000"/>
                </a:solidFill>
                <a:hlinkClick r:id="rId2"/>
              </a:rPr>
              <a:t>John.mchahon@voyafa.com</a:t>
            </a:r>
            <a:endParaRPr lang="en-US" sz="1600" dirty="0">
              <a:solidFill>
                <a:srgbClr val="000000"/>
              </a:solidFill>
            </a:endParaRPr>
          </a:p>
          <a:p>
            <a:pPr marL="0" indent="0" algn="ctr">
              <a:buNone/>
            </a:pPr>
            <a:endParaRPr lang="en-US" sz="2000" dirty="0">
              <a:solidFill>
                <a:srgbClr val="000000"/>
              </a:solidFill>
            </a:endParaRPr>
          </a:p>
          <a:p>
            <a:pPr marL="0" indent="0" algn="ctr">
              <a:buNone/>
            </a:pPr>
            <a:r>
              <a:rPr lang="en-US" sz="2000" dirty="0">
                <a:solidFill>
                  <a:srgbClr val="000000"/>
                </a:solidFill>
              </a:rPr>
              <a:t>Empower</a:t>
            </a:r>
          </a:p>
          <a:p>
            <a:pPr marL="457200" lvl="1" indent="0" algn="ctr">
              <a:buNone/>
            </a:pPr>
            <a:r>
              <a:rPr lang="en-US" sz="1600" dirty="0">
                <a:solidFill>
                  <a:srgbClr val="000000"/>
                </a:solidFill>
              </a:rPr>
              <a:t>Jan Richardson, CRPC</a:t>
            </a:r>
          </a:p>
          <a:p>
            <a:pPr marL="457200" lvl="1" indent="0" algn="ctr">
              <a:buNone/>
            </a:pPr>
            <a:r>
              <a:rPr lang="en-US" sz="1600" dirty="0">
                <a:solidFill>
                  <a:srgbClr val="000000"/>
                </a:solidFill>
              </a:rPr>
              <a:t>Phone: 888-803-2721, x20086</a:t>
            </a:r>
          </a:p>
          <a:p>
            <a:pPr marL="457200" lvl="1" indent="0" algn="ctr">
              <a:buNone/>
            </a:pPr>
            <a:r>
              <a:rPr lang="en-US" sz="1600" dirty="0">
                <a:solidFill>
                  <a:srgbClr val="000000"/>
                </a:solidFill>
              </a:rPr>
              <a:t>Cell: 508-723-2504</a:t>
            </a:r>
          </a:p>
          <a:p>
            <a:endParaRPr lang="en-US" sz="2000" dirty="0">
              <a:solidFill>
                <a:srgbClr val="000000"/>
              </a:solidFill>
            </a:endParaRPr>
          </a:p>
        </p:txBody>
      </p:sp>
      <p:pic>
        <p:nvPicPr>
          <p:cNvPr id="8" name="Graphic 7" descr="Piggy Bank">
            <a:extLst>
              <a:ext uri="{FF2B5EF4-FFF2-40B4-BE49-F238E27FC236}">
                <a16:creationId xmlns:a16="http://schemas.microsoft.com/office/drawing/2014/main" id="{6419218A-DC98-4AF4-BE7D-D1C246C78A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2" name="Rectangle 1">
            <a:extLst>
              <a:ext uri="{FF2B5EF4-FFF2-40B4-BE49-F238E27FC236}">
                <a16:creationId xmlns:a16="http://schemas.microsoft.com/office/drawing/2014/main" id="{F942D496-6528-4595-9346-30A9939DB8D7}"/>
              </a:ext>
            </a:extLst>
          </p:cNvPr>
          <p:cNvSpPr/>
          <p:nvPr/>
        </p:nvSpPr>
        <p:spPr>
          <a:xfrm>
            <a:off x="7244862" y="3182815"/>
            <a:ext cx="3288323" cy="1169376"/>
          </a:xfrm>
          <a:prstGeom prst="rect">
            <a:avLst/>
          </a:prstGeom>
          <a:noFill/>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Rectangle 8">
            <a:extLst>
              <a:ext uri="{FF2B5EF4-FFF2-40B4-BE49-F238E27FC236}">
                <a16:creationId xmlns:a16="http://schemas.microsoft.com/office/drawing/2014/main" id="{6B30A913-4096-46C8-AF27-73AF91520F23}"/>
              </a:ext>
            </a:extLst>
          </p:cNvPr>
          <p:cNvSpPr/>
          <p:nvPr/>
        </p:nvSpPr>
        <p:spPr>
          <a:xfrm>
            <a:off x="7256590" y="4601309"/>
            <a:ext cx="3288323" cy="1169376"/>
          </a:xfrm>
          <a:prstGeom prst="rect">
            <a:avLst/>
          </a:prstGeom>
          <a:noFill/>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39A5D733-8428-4B05-903D-622577BD242B}"/>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7727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36428" y="911651"/>
            <a:ext cx="7474172" cy="1325563"/>
          </a:xfrm>
        </p:spPr>
        <p:txBody>
          <a:bodyPr>
            <a:normAutofit/>
          </a:bodyPr>
          <a:lstStyle/>
          <a:p>
            <a:r>
              <a:rPr lang="en-US" dirty="0"/>
              <a:t>Financial Wellness</a:t>
            </a:r>
          </a:p>
        </p:txBody>
      </p:sp>
      <p:sp>
        <p:nvSpPr>
          <p:cNvPr id="12" name="Content Placeholder 3">
            <a:extLst>
              <a:ext uri="{FF2B5EF4-FFF2-40B4-BE49-F238E27FC236}">
                <a16:creationId xmlns:a16="http://schemas.microsoft.com/office/drawing/2014/main" id="{24203ACD-CD53-4CED-BEB7-F3F8BA0A107F}"/>
              </a:ext>
            </a:extLst>
          </p:cNvPr>
          <p:cNvSpPr>
            <a:spLocks noGrp="1"/>
          </p:cNvSpPr>
          <p:nvPr>
            <p:ph idx="1"/>
          </p:nvPr>
        </p:nvSpPr>
        <p:spPr>
          <a:xfrm>
            <a:off x="1136429" y="2177063"/>
            <a:ext cx="6467867" cy="2140172"/>
          </a:xfrm>
        </p:spPr>
        <p:txBody>
          <a:bodyPr anchor="ctr">
            <a:normAutofit/>
          </a:bodyPr>
          <a:lstStyle/>
          <a:p>
            <a:pPr marL="0" lvl="0" indent="0">
              <a:spcBef>
                <a:spcPts val="0"/>
              </a:spcBef>
              <a:buNone/>
            </a:pPr>
            <a:r>
              <a:rPr lang="en-US" sz="1500" dirty="0">
                <a:latin typeface="Calibri" panose="020F0502020204030204" pitchFamily="34" charset="0"/>
              </a:rPr>
              <a:t>To help improve your </a:t>
            </a:r>
            <a:r>
              <a:rPr lang="en-US" sz="1500" dirty="0">
                <a:latin typeface="Calibri" panose="020F0502020204030204" pitchFamily="34" charset="0"/>
                <a:hlinkClick r:id="rId2"/>
              </a:rPr>
              <a:t>financial wellness</a:t>
            </a:r>
            <a:r>
              <a:rPr lang="en-US" sz="1500" dirty="0">
                <a:latin typeface="Calibri" panose="020F0502020204030204" pitchFamily="34" charset="0"/>
              </a:rPr>
              <a:t>, the State offers the following resources—ranging from in-person fairs and workshops to online tools—all at no additional cost to you:</a:t>
            </a:r>
          </a:p>
          <a:p>
            <a:pPr marL="0" lvl="0" indent="0">
              <a:spcBef>
                <a:spcPts val="0"/>
              </a:spcBef>
              <a:buNone/>
            </a:pPr>
            <a:endParaRPr lang="en-US" sz="1500" dirty="0">
              <a:latin typeface="Calibri" panose="020F0502020204030204" pitchFamily="34" charset="0"/>
            </a:endParaRPr>
          </a:p>
          <a:p>
            <a:pPr lvl="1"/>
            <a:r>
              <a:rPr lang="en-US" sz="1500" dirty="0"/>
              <a:t>General Resources and Webinars from our 401(a) provider</a:t>
            </a:r>
          </a:p>
        </p:txBody>
      </p:sp>
      <p:pic>
        <p:nvPicPr>
          <p:cNvPr id="8" name="Graphic 7" descr="Piggy Bank">
            <a:extLst>
              <a:ext uri="{FF2B5EF4-FFF2-40B4-BE49-F238E27FC236}">
                <a16:creationId xmlns:a16="http://schemas.microsoft.com/office/drawing/2014/main" id="{6419218A-DC98-4AF4-BE7D-D1C246C78A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552698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2EB44-AB3E-4DE8-B2EB-42092962BF17}"/>
              </a:ext>
            </a:extLst>
          </p:cNvPr>
          <p:cNvSpPr>
            <a:spLocks noGrp="1"/>
          </p:cNvSpPr>
          <p:nvPr>
            <p:ph type="ctrTitle"/>
          </p:nvPr>
        </p:nvSpPr>
        <p:spPr>
          <a:xfrm>
            <a:off x="1164453" y="292963"/>
            <a:ext cx="9863091" cy="901746"/>
          </a:xfrm>
        </p:spPr>
        <p:txBody>
          <a:bodyPr>
            <a:normAutofit fontScale="90000"/>
          </a:bodyPr>
          <a:lstStyle/>
          <a:p>
            <a:r>
              <a:rPr lang="en-US" u="sng" dirty="0"/>
              <a:t>Resources</a:t>
            </a:r>
          </a:p>
        </p:txBody>
      </p:sp>
      <p:sp>
        <p:nvSpPr>
          <p:cNvPr id="5" name="Subtitle 4">
            <a:extLst>
              <a:ext uri="{FF2B5EF4-FFF2-40B4-BE49-F238E27FC236}">
                <a16:creationId xmlns:a16="http://schemas.microsoft.com/office/drawing/2014/main" id="{A855DC78-5CA9-4617-BA7C-F1929AE36CB0}"/>
              </a:ext>
            </a:extLst>
          </p:cNvPr>
          <p:cNvSpPr>
            <a:spLocks noGrp="1"/>
          </p:cNvSpPr>
          <p:nvPr>
            <p:ph type="subTitle" idx="1"/>
          </p:nvPr>
        </p:nvSpPr>
        <p:spPr>
          <a:xfrm>
            <a:off x="1523999" y="1941914"/>
            <a:ext cx="9144000" cy="1655762"/>
          </a:xfrm>
        </p:spPr>
        <p:txBody>
          <a:bodyPr>
            <a:noAutofit/>
          </a:bodyPr>
          <a:lstStyle/>
          <a:p>
            <a:pPr marL="342900" indent="-342900" algn="l">
              <a:buFont typeface="Arial" panose="020B0604020202020204" pitchFamily="34" charset="0"/>
              <a:buChar char="•"/>
            </a:pPr>
            <a:r>
              <a:rPr lang="en-US" sz="2800" dirty="0">
                <a:hlinkClick r:id="rId2"/>
              </a:rPr>
              <a:t>ERSRI Handbook</a:t>
            </a:r>
            <a:endParaRPr lang="en-US" sz="2800" dirty="0"/>
          </a:p>
          <a:p>
            <a:pPr algn="l"/>
            <a:endParaRPr lang="en-US" sz="1100" dirty="0"/>
          </a:p>
          <a:p>
            <a:pPr marL="342900" indent="-342900" algn="l">
              <a:buFont typeface="Arial" panose="020B0604020202020204" pitchFamily="34" charset="0"/>
              <a:buChar char="•"/>
            </a:pPr>
            <a:r>
              <a:rPr lang="en-US" sz="2800" dirty="0">
                <a:hlinkClick r:id="rId3"/>
              </a:rPr>
              <a:t>Pension Forms</a:t>
            </a:r>
            <a:endParaRPr lang="en-US" sz="2800" dirty="0"/>
          </a:p>
          <a:p>
            <a:pPr algn="l"/>
            <a:endParaRPr lang="en-US" sz="1100" dirty="0"/>
          </a:p>
          <a:p>
            <a:pPr marL="342900" indent="-342900" algn="l">
              <a:buFont typeface="Arial" panose="020B0604020202020204" pitchFamily="34" charset="0"/>
              <a:buChar char="•"/>
            </a:pPr>
            <a:r>
              <a:rPr lang="en-US" sz="2800" dirty="0">
                <a:hlinkClick r:id="rId4"/>
              </a:rPr>
              <a:t>TIAA 401(a) Website</a:t>
            </a:r>
            <a:endParaRPr lang="en-US" sz="2800" dirty="0"/>
          </a:p>
          <a:p>
            <a:pPr marL="342900" indent="-342900" algn="l">
              <a:buFont typeface="Arial" panose="020B0604020202020204" pitchFamily="34" charset="0"/>
              <a:buChar char="•"/>
            </a:pPr>
            <a:endParaRPr lang="en-US" sz="1100" dirty="0"/>
          </a:p>
          <a:p>
            <a:pPr algn="l"/>
            <a:endParaRPr lang="en-US" sz="1100" dirty="0"/>
          </a:p>
        </p:txBody>
      </p:sp>
    </p:spTree>
    <p:extLst>
      <p:ext uri="{BB962C8B-B14F-4D97-AF65-F5344CB8AC3E}">
        <p14:creationId xmlns:p14="http://schemas.microsoft.com/office/powerpoint/2010/main" val="3650053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29375" y="231540"/>
            <a:ext cx="7474172" cy="902109"/>
          </a:xfrm>
        </p:spPr>
        <p:txBody>
          <a:bodyPr>
            <a:normAutofit/>
          </a:bodyPr>
          <a:lstStyle/>
          <a:p>
            <a:r>
              <a:rPr lang="en-US" b="1" dirty="0"/>
              <a:t>Important Contact Information</a:t>
            </a:r>
          </a:p>
        </p:txBody>
      </p:sp>
      <p:sp>
        <p:nvSpPr>
          <p:cNvPr id="9" name="TextBox 8">
            <a:extLst>
              <a:ext uri="{FF2B5EF4-FFF2-40B4-BE49-F238E27FC236}">
                <a16:creationId xmlns:a16="http://schemas.microsoft.com/office/drawing/2014/main" id="{5FD135DC-D6E0-4553-ABB7-3A5FCAFEDC6B}"/>
              </a:ext>
            </a:extLst>
          </p:cNvPr>
          <p:cNvSpPr txBox="1"/>
          <p:nvPr/>
        </p:nvSpPr>
        <p:spPr>
          <a:xfrm>
            <a:off x="1143000" y="1335044"/>
            <a:ext cx="7391400"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Employees’ Retirement System of Rhode Island (ERSRI)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50 Service Avenue, 2</a:t>
            </a:r>
            <a:r>
              <a:rPr kumimoji="0" lang="en-US" sz="2000" b="0" i="0" u="none" strike="noStrike" kern="1200" cap="none" spc="0" normalizeH="0" baseline="30000" noProof="0" dirty="0">
                <a:ln>
                  <a:noFill/>
                </a:ln>
                <a:solidFill>
                  <a:srgbClr val="4F271C"/>
                </a:solidFill>
                <a:effectLst/>
                <a:uLnTx/>
                <a:uFillTx/>
                <a:latin typeface="Arial" panose="020B0604020202020204" pitchFamily="34" charset="0"/>
                <a:ea typeface="+mn-ea"/>
                <a:cs typeface="Arial" panose="020B0604020202020204" pitchFamily="34" charset="0"/>
              </a:rPr>
              <a:t>nd</a:t>
            </a: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 Floor, Warwick, RI 02886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(401) 462-7600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hlinkClick r:id="rId2"/>
              </a:rPr>
              <a:t>www.ersri.org</a:t>
            </a:r>
            <a:endPar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FF402B84-6600-42A9-A529-10DEDA52E374}"/>
              </a:ext>
            </a:extLst>
          </p:cNvPr>
          <p:cNvSpPr/>
          <p:nvPr/>
        </p:nvSpPr>
        <p:spPr>
          <a:xfrm>
            <a:off x="2667000" y="2859878"/>
            <a:ext cx="4038600" cy="363176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TIAA - DC Plan Coordinator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The Gateway Center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15 Park Row West, Suite 102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Providence, RI  02903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(800) 897-1026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hlinkClick r:id="rId3"/>
              </a:rPr>
              <a:t>www.tiaa.org/ri</a:t>
            </a:r>
            <a:endPar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Federal Social Security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Providence Office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(877) 402-0808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hlinkClick r:id="rId4">
                  <a:extLst>
                    <a:ext uri="{A12FA001-AC4F-418D-AE19-62706E023703}">
                      <ahyp:hlinkClr xmlns:ahyp="http://schemas.microsoft.com/office/drawing/2018/hyperlinkcolor" val="tx"/>
                    </a:ext>
                  </a:extLst>
                </a:hlinkClick>
              </a:rPr>
              <a:t>www.ssa.gov</a:t>
            </a:r>
            <a:endPar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26" name="Picture 2" descr="Image result for contact us">
            <a:extLst>
              <a:ext uri="{FF2B5EF4-FFF2-40B4-BE49-F238E27FC236}">
                <a16:creationId xmlns:a16="http://schemas.microsoft.com/office/drawing/2014/main" id="{05936893-E44F-42FA-A71E-882A013E6F1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26353" y="2955373"/>
            <a:ext cx="1894507" cy="947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171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t>What is a </a:t>
            </a:r>
            <a:r>
              <a:rPr lang="en-US" sz="4000" b="1" dirty="0"/>
              <a:t>defined benefit</a:t>
            </a:r>
            <a:r>
              <a:rPr lang="en-US" sz="4000" dirty="0"/>
              <a:t>/ pension plan?</a:t>
            </a:r>
          </a:p>
        </p:txBody>
      </p:sp>
      <p:grpSp>
        <p:nvGrpSpPr>
          <p:cNvPr id="9" name="Group 8">
            <a:extLst>
              <a:ext uri="{FF2B5EF4-FFF2-40B4-BE49-F238E27FC236}">
                <a16:creationId xmlns:a16="http://schemas.microsoft.com/office/drawing/2014/main" id="{60E32BE4-AE07-41B1-AD26-91E8C56A0DBD}"/>
              </a:ext>
            </a:extLst>
          </p:cNvPr>
          <p:cNvGrpSpPr/>
          <p:nvPr/>
        </p:nvGrpSpPr>
        <p:grpSpPr>
          <a:xfrm>
            <a:off x="5251515" y="1481709"/>
            <a:ext cx="6792157" cy="757703"/>
            <a:chOff x="10915" y="128050"/>
            <a:chExt cx="8629236" cy="757703"/>
          </a:xfrm>
        </p:grpSpPr>
        <p:sp>
          <p:nvSpPr>
            <p:cNvPr id="11" name="Rectangle: Rounded Corners 10">
              <a:extLst>
                <a:ext uri="{FF2B5EF4-FFF2-40B4-BE49-F238E27FC236}">
                  <a16:creationId xmlns:a16="http://schemas.microsoft.com/office/drawing/2014/main" id="{48E86E2D-BE5A-4984-B49C-8A0992AD69F7}"/>
                </a:ext>
              </a:extLst>
            </p:cNvPr>
            <p:cNvSpPr/>
            <p:nvPr/>
          </p:nvSpPr>
          <p:spPr>
            <a:xfrm>
              <a:off x="10915" y="128050"/>
              <a:ext cx="8629236" cy="757703"/>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3" name="Rectangle: Rounded Corners 4">
              <a:extLst>
                <a:ext uri="{FF2B5EF4-FFF2-40B4-BE49-F238E27FC236}">
                  <a16:creationId xmlns:a16="http://schemas.microsoft.com/office/drawing/2014/main" id="{C3D55E6F-712E-47FE-8954-ECCF83AEF573}"/>
                </a:ext>
              </a:extLst>
            </p:cNvPr>
            <p:cNvSpPr txBox="1"/>
            <p:nvPr/>
          </p:nvSpPr>
          <p:spPr>
            <a:xfrm>
              <a:off x="159544" y="150261"/>
              <a:ext cx="7747590"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Your Pension Benefit is managed by ERSRI and </a:t>
              </a:r>
              <a:r>
                <a:rPr lang="en-US" sz="1800" b="1" kern="1200" dirty="0"/>
                <a:t>pays you a specific amount of money per month </a:t>
              </a:r>
              <a:r>
                <a:rPr lang="en-US" sz="1800" kern="1200" dirty="0"/>
                <a:t>when you are eligible to retire. </a:t>
              </a:r>
            </a:p>
          </p:txBody>
        </p:sp>
      </p:grpSp>
      <p:grpSp>
        <p:nvGrpSpPr>
          <p:cNvPr id="14" name="Group 13">
            <a:extLst>
              <a:ext uri="{FF2B5EF4-FFF2-40B4-BE49-F238E27FC236}">
                <a16:creationId xmlns:a16="http://schemas.microsoft.com/office/drawing/2014/main" id="{77EF0195-B1ED-4ABE-9BE4-901F99118554}"/>
              </a:ext>
            </a:extLst>
          </p:cNvPr>
          <p:cNvGrpSpPr/>
          <p:nvPr/>
        </p:nvGrpSpPr>
        <p:grpSpPr>
          <a:xfrm>
            <a:off x="5520724" y="2541327"/>
            <a:ext cx="6528477" cy="757703"/>
            <a:chOff x="722698" y="895467"/>
            <a:chExt cx="8629236" cy="757703"/>
          </a:xfrm>
        </p:grpSpPr>
        <p:sp>
          <p:nvSpPr>
            <p:cNvPr id="27" name="Rectangle: Rounded Corners 26">
              <a:extLst>
                <a:ext uri="{FF2B5EF4-FFF2-40B4-BE49-F238E27FC236}">
                  <a16:creationId xmlns:a16="http://schemas.microsoft.com/office/drawing/2014/main" id="{BAF2B071-6120-4F2F-95EB-76138E999EDD}"/>
                </a:ext>
              </a:extLst>
            </p:cNvPr>
            <p:cNvSpPr/>
            <p:nvPr/>
          </p:nvSpPr>
          <p:spPr>
            <a:xfrm>
              <a:off x="722698" y="895467"/>
              <a:ext cx="8629236" cy="757703"/>
            </a:xfrm>
            <a:prstGeom prst="roundRect">
              <a:avLst>
                <a:gd name="adj" fmla="val 10000"/>
              </a:avLst>
            </a:prstGeom>
          </p:spPr>
          <p:style>
            <a:lnRef idx="2">
              <a:schemeClr val="lt1">
                <a:hueOff val="0"/>
                <a:satOff val="0"/>
                <a:lumOff val="0"/>
                <a:alphaOff val="0"/>
              </a:schemeClr>
            </a:lnRef>
            <a:fillRef idx="1">
              <a:schemeClr val="accent5">
                <a:hueOff val="-2451115"/>
                <a:satOff val="-3409"/>
                <a:lumOff val="-1307"/>
                <a:alphaOff val="0"/>
              </a:schemeClr>
            </a:fillRef>
            <a:effectRef idx="0">
              <a:schemeClr val="accent5">
                <a:hueOff val="-2451115"/>
                <a:satOff val="-3409"/>
                <a:lumOff val="-1307"/>
                <a:alphaOff val="0"/>
              </a:schemeClr>
            </a:effectRef>
            <a:fontRef idx="minor">
              <a:schemeClr val="lt1"/>
            </a:fontRef>
          </p:style>
        </p:sp>
        <p:sp>
          <p:nvSpPr>
            <p:cNvPr id="28" name="Rectangle: Rounded Corners 4">
              <a:extLst>
                <a:ext uri="{FF2B5EF4-FFF2-40B4-BE49-F238E27FC236}">
                  <a16:creationId xmlns:a16="http://schemas.microsoft.com/office/drawing/2014/main" id="{F9594B23-8DED-4EAD-AD62-D6158919B27B}"/>
                </a:ext>
              </a:extLst>
            </p:cNvPr>
            <p:cNvSpPr txBox="1"/>
            <p:nvPr/>
          </p:nvSpPr>
          <p:spPr>
            <a:xfrm>
              <a:off x="744890" y="917659"/>
              <a:ext cx="7369647"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You contribute towards your individual pension.</a:t>
              </a:r>
            </a:p>
          </p:txBody>
        </p:sp>
      </p:grpSp>
      <p:grpSp>
        <p:nvGrpSpPr>
          <p:cNvPr id="15" name="Group 14">
            <a:extLst>
              <a:ext uri="{FF2B5EF4-FFF2-40B4-BE49-F238E27FC236}">
                <a16:creationId xmlns:a16="http://schemas.microsoft.com/office/drawing/2014/main" id="{26E1277C-1576-4E28-BA7D-63B270CDEC90}"/>
              </a:ext>
            </a:extLst>
          </p:cNvPr>
          <p:cNvGrpSpPr/>
          <p:nvPr/>
        </p:nvGrpSpPr>
        <p:grpSpPr>
          <a:xfrm>
            <a:off x="5251515" y="4767068"/>
            <a:ext cx="6800354" cy="757703"/>
            <a:chOff x="2157309" y="2686401"/>
            <a:chExt cx="8629236" cy="757703"/>
          </a:xfrm>
        </p:grpSpPr>
        <p:sp>
          <p:nvSpPr>
            <p:cNvPr id="25" name="Rectangle: Rounded Corners 24">
              <a:extLst>
                <a:ext uri="{FF2B5EF4-FFF2-40B4-BE49-F238E27FC236}">
                  <a16:creationId xmlns:a16="http://schemas.microsoft.com/office/drawing/2014/main" id="{73417DCD-88AD-4701-8877-6FF4AAB43D1E}"/>
                </a:ext>
              </a:extLst>
            </p:cNvPr>
            <p:cNvSpPr/>
            <p:nvPr/>
          </p:nvSpPr>
          <p:spPr>
            <a:xfrm>
              <a:off x="2157309" y="2686401"/>
              <a:ext cx="8629236" cy="757703"/>
            </a:xfrm>
            <a:prstGeom prst="roundRect">
              <a:avLst>
                <a:gd name="adj" fmla="val 10000"/>
              </a:avLst>
            </a:pr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6" name="Rectangle: Rounded Corners 6">
              <a:extLst>
                <a:ext uri="{FF2B5EF4-FFF2-40B4-BE49-F238E27FC236}">
                  <a16:creationId xmlns:a16="http://schemas.microsoft.com/office/drawing/2014/main" id="{654B7423-0A1D-40B1-AFBF-B58C3CAC9C7F}"/>
                </a:ext>
              </a:extLst>
            </p:cNvPr>
            <p:cNvSpPr txBox="1"/>
            <p:nvPr/>
          </p:nvSpPr>
          <p:spPr>
            <a:xfrm>
              <a:off x="2179501" y="2708593"/>
              <a:ext cx="8365325"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The amount of your monthly pension benefit is based on a number of criteria including your schedule,  how long you have worked and your salary.</a:t>
              </a:r>
            </a:p>
          </p:txBody>
        </p:sp>
      </p:grpSp>
      <p:grpSp>
        <p:nvGrpSpPr>
          <p:cNvPr id="16" name="Group 15">
            <a:extLst>
              <a:ext uri="{FF2B5EF4-FFF2-40B4-BE49-F238E27FC236}">
                <a16:creationId xmlns:a16="http://schemas.microsoft.com/office/drawing/2014/main" id="{25B7851A-27BC-4FE8-953B-8EEEF37CBC89}"/>
              </a:ext>
            </a:extLst>
          </p:cNvPr>
          <p:cNvGrpSpPr/>
          <p:nvPr/>
        </p:nvGrpSpPr>
        <p:grpSpPr>
          <a:xfrm>
            <a:off x="11220453" y="2164855"/>
            <a:ext cx="492507" cy="451030"/>
            <a:chOff x="8136729" y="580331"/>
            <a:chExt cx="492507" cy="492507"/>
          </a:xfrm>
        </p:grpSpPr>
        <p:sp>
          <p:nvSpPr>
            <p:cNvPr id="23" name="Arrow: Down 22">
              <a:extLst>
                <a:ext uri="{FF2B5EF4-FFF2-40B4-BE49-F238E27FC236}">
                  <a16:creationId xmlns:a16="http://schemas.microsoft.com/office/drawing/2014/main" id="{03E3870C-62E1-4A78-A5FD-DEBF18613AC2}"/>
                </a:ext>
              </a:extLst>
            </p:cNvPr>
            <p:cNvSpPr/>
            <p:nvPr/>
          </p:nvSpPr>
          <p:spPr>
            <a:xfrm>
              <a:off x="8136729" y="580331"/>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24" name="Arrow: Down 8">
              <a:extLst>
                <a:ext uri="{FF2B5EF4-FFF2-40B4-BE49-F238E27FC236}">
                  <a16:creationId xmlns:a16="http://schemas.microsoft.com/office/drawing/2014/main" id="{F022F6A0-C654-4A55-8CCA-1AF3C204951D}"/>
                </a:ext>
              </a:extLst>
            </p:cNvPr>
            <p:cNvSpPr txBox="1"/>
            <p:nvPr/>
          </p:nvSpPr>
          <p:spPr>
            <a:xfrm>
              <a:off x="8247543" y="580331"/>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dirty="0"/>
            </a:p>
          </p:txBody>
        </p:sp>
      </p:grpSp>
      <p:grpSp>
        <p:nvGrpSpPr>
          <p:cNvPr id="18" name="Group 17">
            <a:extLst>
              <a:ext uri="{FF2B5EF4-FFF2-40B4-BE49-F238E27FC236}">
                <a16:creationId xmlns:a16="http://schemas.microsoft.com/office/drawing/2014/main" id="{E9EC248E-C2F7-40E6-BBC6-EE38BCFC166E}"/>
              </a:ext>
            </a:extLst>
          </p:cNvPr>
          <p:cNvGrpSpPr/>
          <p:nvPr/>
        </p:nvGrpSpPr>
        <p:grpSpPr>
          <a:xfrm>
            <a:off x="12636179" y="3596954"/>
            <a:ext cx="492507" cy="492507"/>
            <a:chOff x="9571340" y="2371266"/>
            <a:chExt cx="492507" cy="492507"/>
          </a:xfrm>
        </p:grpSpPr>
        <p:sp>
          <p:nvSpPr>
            <p:cNvPr id="19" name="Arrow: Down 18">
              <a:extLst>
                <a:ext uri="{FF2B5EF4-FFF2-40B4-BE49-F238E27FC236}">
                  <a16:creationId xmlns:a16="http://schemas.microsoft.com/office/drawing/2014/main" id="{4A5BF8A1-661C-4487-AFE8-4B162847A0DB}"/>
                </a:ext>
              </a:extLst>
            </p:cNvPr>
            <p:cNvSpPr/>
            <p:nvPr/>
          </p:nvSpPr>
          <p:spPr>
            <a:xfrm>
              <a:off x="9571340" y="2371266"/>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20" name="Arrow: Down 12">
              <a:extLst>
                <a:ext uri="{FF2B5EF4-FFF2-40B4-BE49-F238E27FC236}">
                  <a16:creationId xmlns:a16="http://schemas.microsoft.com/office/drawing/2014/main" id="{28EE6204-D1C7-4621-BE63-2F2CDF2491E6}"/>
                </a:ext>
              </a:extLst>
            </p:cNvPr>
            <p:cNvSpPr txBox="1"/>
            <p:nvPr/>
          </p:nvSpPr>
          <p:spPr>
            <a:xfrm>
              <a:off x="9682154" y="2371266"/>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p:txBody>
        </p:sp>
      </p:grpSp>
      <p:grpSp>
        <p:nvGrpSpPr>
          <p:cNvPr id="29" name="Group 28">
            <a:extLst>
              <a:ext uri="{FF2B5EF4-FFF2-40B4-BE49-F238E27FC236}">
                <a16:creationId xmlns:a16="http://schemas.microsoft.com/office/drawing/2014/main" id="{7204FE25-3556-4A6A-8E4E-45454D4F7E21}"/>
              </a:ext>
            </a:extLst>
          </p:cNvPr>
          <p:cNvGrpSpPr/>
          <p:nvPr/>
        </p:nvGrpSpPr>
        <p:grpSpPr>
          <a:xfrm>
            <a:off x="5515055" y="3638172"/>
            <a:ext cx="6528478" cy="757703"/>
            <a:chOff x="1423592" y="1366224"/>
            <a:chExt cx="8629236" cy="757703"/>
          </a:xfrm>
        </p:grpSpPr>
        <p:sp>
          <p:nvSpPr>
            <p:cNvPr id="30" name="Rectangle: Rounded Corners 29">
              <a:extLst>
                <a:ext uri="{FF2B5EF4-FFF2-40B4-BE49-F238E27FC236}">
                  <a16:creationId xmlns:a16="http://schemas.microsoft.com/office/drawing/2014/main" id="{697B8B6C-2A58-4100-B976-C9B1A4A538B9}"/>
                </a:ext>
              </a:extLst>
            </p:cNvPr>
            <p:cNvSpPr/>
            <p:nvPr/>
          </p:nvSpPr>
          <p:spPr>
            <a:xfrm>
              <a:off x="1423592" y="1366224"/>
              <a:ext cx="8629236" cy="757703"/>
            </a:xfrm>
            <a:prstGeom prst="roundRect">
              <a:avLst>
                <a:gd name="adj" fmla="val 10000"/>
              </a:avLst>
            </a:prstGeom>
          </p:spPr>
          <p:style>
            <a:lnRef idx="2">
              <a:schemeClr val="lt1">
                <a:hueOff val="0"/>
                <a:satOff val="0"/>
                <a:lumOff val="0"/>
                <a:alphaOff val="0"/>
              </a:schemeClr>
            </a:lnRef>
            <a:fillRef idx="1">
              <a:schemeClr val="accent5">
                <a:hueOff val="-4902230"/>
                <a:satOff val="-6819"/>
                <a:lumOff val="-2615"/>
                <a:alphaOff val="0"/>
              </a:schemeClr>
            </a:fillRef>
            <a:effectRef idx="0">
              <a:schemeClr val="accent5">
                <a:hueOff val="-4902230"/>
                <a:satOff val="-6819"/>
                <a:lumOff val="-2615"/>
                <a:alphaOff val="0"/>
              </a:schemeClr>
            </a:effectRef>
            <a:fontRef idx="minor">
              <a:schemeClr val="lt1"/>
            </a:fontRef>
          </p:style>
        </p:sp>
        <p:sp>
          <p:nvSpPr>
            <p:cNvPr id="31" name="Rectangle: Rounded Corners 4">
              <a:extLst>
                <a:ext uri="{FF2B5EF4-FFF2-40B4-BE49-F238E27FC236}">
                  <a16:creationId xmlns:a16="http://schemas.microsoft.com/office/drawing/2014/main" id="{F23AE2CC-8A06-46BB-AC73-2AF8C39503F4}"/>
                </a:ext>
              </a:extLst>
            </p:cNvPr>
            <p:cNvSpPr txBox="1"/>
            <p:nvPr/>
          </p:nvSpPr>
          <p:spPr>
            <a:xfrm>
              <a:off x="1476580" y="1406720"/>
              <a:ext cx="7380433"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Your employer contributes into the pension fund for all employees. </a:t>
              </a:r>
            </a:p>
          </p:txBody>
        </p:sp>
      </p:grpSp>
      <p:grpSp>
        <p:nvGrpSpPr>
          <p:cNvPr id="32" name="Group 31">
            <a:extLst>
              <a:ext uri="{FF2B5EF4-FFF2-40B4-BE49-F238E27FC236}">
                <a16:creationId xmlns:a16="http://schemas.microsoft.com/office/drawing/2014/main" id="{6CE0ACC2-236A-48C8-8B0A-DA6D98FA1966}"/>
              </a:ext>
            </a:extLst>
          </p:cNvPr>
          <p:cNvGrpSpPr/>
          <p:nvPr/>
        </p:nvGrpSpPr>
        <p:grpSpPr>
          <a:xfrm>
            <a:off x="11236638" y="4335372"/>
            <a:ext cx="492507" cy="492507"/>
            <a:chOff x="9571340" y="2371266"/>
            <a:chExt cx="492507" cy="492507"/>
          </a:xfrm>
        </p:grpSpPr>
        <p:sp>
          <p:nvSpPr>
            <p:cNvPr id="33" name="Arrow: Down 32">
              <a:extLst>
                <a:ext uri="{FF2B5EF4-FFF2-40B4-BE49-F238E27FC236}">
                  <a16:creationId xmlns:a16="http://schemas.microsoft.com/office/drawing/2014/main" id="{2DA4D856-670B-437B-ADAB-34CED4BC3B6D}"/>
                </a:ext>
              </a:extLst>
            </p:cNvPr>
            <p:cNvSpPr/>
            <p:nvPr/>
          </p:nvSpPr>
          <p:spPr>
            <a:xfrm>
              <a:off x="9571340" y="2371266"/>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34" name="Arrow: Down 4">
              <a:extLst>
                <a:ext uri="{FF2B5EF4-FFF2-40B4-BE49-F238E27FC236}">
                  <a16:creationId xmlns:a16="http://schemas.microsoft.com/office/drawing/2014/main" id="{D428A95A-3357-400A-B912-F6B009E216AD}"/>
                </a:ext>
              </a:extLst>
            </p:cNvPr>
            <p:cNvSpPr txBox="1"/>
            <p:nvPr/>
          </p:nvSpPr>
          <p:spPr>
            <a:xfrm>
              <a:off x="9682154" y="2371266"/>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p:txBody>
        </p:sp>
      </p:grpSp>
      <p:grpSp>
        <p:nvGrpSpPr>
          <p:cNvPr id="17" name="Group 16">
            <a:extLst>
              <a:ext uri="{FF2B5EF4-FFF2-40B4-BE49-F238E27FC236}">
                <a16:creationId xmlns:a16="http://schemas.microsoft.com/office/drawing/2014/main" id="{977D66BE-FD01-4925-B683-E7FC71743446}"/>
              </a:ext>
            </a:extLst>
          </p:cNvPr>
          <p:cNvGrpSpPr/>
          <p:nvPr/>
        </p:nvGrpSpPr>
        <p:grpSpPr>
          <a:xfrm>
            <a:off x="11221267" y="3228614"/>
            <a:ext cx="492507" cy="492507"/>
            <a:chOff x="8859428" y="1475798"/>
            <a:chExt cx="492507" cy="492507"/>
          </a:xfrm>
        </p:grpSpPr>
        <p:sp>
          <p:nvSpPr>
            <p:cNvPr id="21" name="Arrow: Down 20">
              <a:extLst>
                <a:ext uri="{FF2B5EF4-FFF2-40B4-BE49-F238E27FC236}">
                  <a16:creationId xmlns:a16="http://schemas.microsoft.com/office/drawing/2014/main" id="{BD78D160-830D-467F-88D2-4713ECBDF219}"/>
                </a:ext>
              </a:extLst>
            </p:cNvPr>
            <p:cNvSpPr/>
            <p:nvPr/>
          </p:nvSpPr>
          <p:spPr>
            <a:xfrm>
              <a:off x="8859428" y="1475798"/>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3695877"/>
                <a:satOff val="-6408"/>
                <a:lumOff val="-644"/>
                <a:alphaOff val="0"/>
              </a:schemeClr>
            </a:fillRef>
            <a:effectRef idx="0">
              <a:schemeClr val="accent5">
                <a:tint val="40000"/>
                <a:alpha val="90000"/>
                <a:hueOff val="-3695877"/>
                <a:satOff val="-6408"/>
                <a:lumOff val="-644"/>
                <a:alphaOff val="0"/>
              </a:schemeClr>
            </a:effectRef>
            <a:fontRef idx="minor">
              <a:schemeClr val="dk1">
                <a:hueOff val="0"/>
                <a:satOff val="0"/>
                <a:lumOff val="0"/>
                <a:alphaOff val="0"/>
              </a:schemeClr>
            </a:fontRef>
          </p:style>
        </p:sp>
        <p:sp>
          <p:nvSpPr>
            <p:cNvPr id="22" name="Arrow: Down 10">
              <a:extLst>
                <a:ext uri="{FF2B5EF4-FFF2-40B4-BE49-F238E27FC236}">
                  <a16:creationId xmlns:a16="http://schemas.microsoft.com/office/drawing/2014/main" id="{C6E5A4EA-47F0-4609-81FD-9787D059B67B}"/>
                </a:ext>
              </a:extLst>
            </p:cNvPr>
            <p:cNvSpPr txBox="1"/>
            <p:nvPr/>
          </p:nvSpPr>
          <p:spPr>
            <a:xfrm>
              <a:off x="8970242" y="1475798"/>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p:txBody>
        </p:sp>
      </p:grpSp>
      <p:cxnSp>
        <p:nvCxnSpPr>
          <p:cNvPr id="35" name="Straight Connector 34">
            <a:extLst>
              <a:ext uri="{FF2B5EF4-FFF2-40B4-BE49-F238E27FC236}">
                <a16:creationId xmlns:a16="http://schemas.microsoft.com/office/drawing/2014/main" id="{0332347D-4446-407E-87F0-A74932ACB785}"/>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006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vert="horz" lIns="91440" tIns="45720" rIns="91440" bIns="45720" rtlCol="0" anchor="ctr">
            <a:normAutofit/>
          </a:bodyPr>
          <a:lstStyle/>
          <a:p>
            <a:r>
              <a:rPr lang="en-US" sz="4000" kern="1200" dirty="0">
                <a:latin typeface="+mj-lt"/>
                <a:ea typeface="+mj-ea"/>
                <a:cs typeface="+mj-cs"/>
              </a:rPr>
              <a:t>Vesting in the Pension</a:t>
            </a:r>
          </a:p>
        </p:txBody>
      </p:sp>
      <p:graphicFrame>
        <p:nvGraphicFramePr>
          <p:cNvPr id="25" name="TextBox 3">
            <a:extLst>
              <a:ext uri="{FF2B5EF4-FFF2-40B4-BE49-F238E27FC236}">
                <a16:creationId xmlns:a16="http://schemas.microsoft.com/office/drawing/2014/main" id="{1CD16F74-2749-41D5-A118-B5EC3383B865}"/>
              </a:ext>
            </a:extLst>
          </p:cNvPr>
          <p:cNvGraphicFramePr/>
          <p:nvPr>
            <p:extLst>
              <p:ext uri="{D42A27DB-BD31-4B8C-83A1-F6EECF244321}">
                <p14:modId xmlns:p14="http://schemas.microsoft.com/office/powerpoint/2010/main" val="528729042"/>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a:extLst>
              <a:ext uri="{FF2B5EF4-FFF2-40B4-BE49-F238E27FC236}">
                <a16:creationId xmlns:a16="http://schemas.microsoft.com/office/drawing/2014/main" id="{0D33FF82-A2FA-4F92-9D41-4F58EAC43C02}"/>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60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79" y="2053641"/>
            <a:ext cx="3669161" cy="2760098"/>
          </a:xfrm>
        </p:spPr>
        <p:txBody>
          <a:bodyPr>
            <a:normAutofit/>
          </a:bodyPr>
          <a:lstStyle/>
          <a:p>
            <a:r>
              <a:rPr lang="en-US" dirty="0"/>
              <a:t>What’s a Schedule?</a:t>
            </a:r>
          </a:p>
        </p:txBody>
      </p:sp>
      <p:sp>
        <p:nvSpPr>
          <p:cNvPr id="12" name="Content Placeholder 1">
            <a:extLst>
              <a:ext uri="{FF2B5EF4-FFF2-40B4-BE49-F238E27FC236}">
                <a16:creationId xmlns:a16="http://schemas.microsoft.com/office/drawing/2014/main" id="{1A0AC7E3-0EB3-414B-8D2A-6498E82B645B}"/>
              </a:ext>
            </a:extLst>
          </p:cNvPr>
          <p:cNvSpPr txBox="1">
            <a:spLocks/>
          </p:cNvSpPr>
          <p:nvPr/>
        </p:nvSpPr>
        <p:spPr>
          <a:xfrm>
            <a:off x="5750168" y="1123837"/>
            <a:ext cx="6292675" cy="1073825"/>
          </a:xfrm>
          <a:prstGeom prst="rect">
            <a:avLst/>
          </a:prstGeom>
          <a:ln>
            <a:solidFill>
              <a:schemeClr val="bg1">
                <a:lumMod val="85000"/>
              </a:schemeClr>
            </a:solidFill>
          </a:ln>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itchFamily="18" charset="2"/>
              <a:buNone/>
              <a:tabLst/>
              <a:defRPr/>
            </a:pPr>
            <a:r>
              <a:rPr kumimoji="0" lang="en-US" sz="2400" b="0" i="0" u="none" strike="noStrike" kern="1200" cap="none" spc="0" normalizeH="0" baseline="0" noProof="0" dirty="0">
                <a:ln>
                  <a:noFill/>
                </a:ln>
                <a:solidFill>
                  <a:schemeClr val="tx1">
                    <a:lumMod val="75000"/>
                    <a:lumOff val="25000"/>
                  </a:schemeClr>
                </a:solidFill>
                <a:effectLst/>
                <a:uLnTx/>
                <a:uFillTx/>
                <a:latin typeface="+mn-lt"/>
                <a:ea typeface="+mn-ea"/>
                <a:cs typeface="+mn-cs"/>
              </a:rPr>
              <a:t>Schedules are determined by when you were hired and how many years of service you had at a certain point in time. </a:t>
            </a:r>
          </a:p>
        </p:txBody>
      </p:sp>
      <p:sp>
        <p:nvSpPr>
          <p:cNvPr id="13" name="Content Placeholder 1">
            <a:extLst>
              <a:ext uri="{FF2B5EF4-FFF2-40B4-BE49-F238E27FC236}">
                <a16:creationId xmlns:a16="http://schemas.microsoft.com/office/drawing/2014/main" id="{9FAA69EA-3B31-4997-98B4-4C8FD2A95C62}"/>
              </a:ext>
            </a:extLst>
          </p:cNvPr>
          <p:cNvSpPr txBox="1">
            <a:spLocks/>
          </p:cNvSpPr>
          <p:nvPr/>
        </p:nvSpPr>
        <p:spPr>
          <a:xfrm>
            <a:off x="5380892" y="4801388"/>
            <a:ext cx="6661952" cy="1135975"/>
          </a:xfrm>
          <a:prstGeom prst="rect">
            <a:avLst/>
          </a:prstGeom>
          <a:ln>
            <a:solidFill>
              <a:schemeClr val="bg1">
                <a:lumMod val="75000"/>
              </a:schemeClr>
            </a:solidFill>
          </a:ln>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chemeClr val="accent1"/>
              </a:buClr>
              <a:buSzPct val="100000"/>
              <a:buFont typeface="Symbol" pitchFamily="18" charset="2"/>
              <a:buNone/>
              <a:tabLst/>
              <a:defRPr/>
            </a:pPr>
            <a:r>
              <a:rPr kumimoji="0" lang="en-US" sz="2400" b="0" i="0" u="none" strike="noStrike" kern="1200" cap="none" spc="0" normalizeH="0" baseline="0" noProof="0" dirty="0">
                <a:ln>
                  <a:noFill/>
                </a:ln>
                <a:solidFill>
                  <a:schemeClr val="tx1">
                    <a:lumMod val="75000"/>
                    <a:lumOff val="25000"/>
                  </a:schemeClr>
                </a:solidFill>
                <a:effectLst/>
                <a:uLnTx/>
                <a:uFillTx/>
                <a:latin typeface="+mn-lt"/>
                <a:ea typeface="+mn-ea"/>
                <a:cs typeface="+mn-cs"/>
              </a:rPr>
              <a:t>Schedule type impacts when you are eligible to retire, your accruals and service credit factor, and what your benefit will be when you retire. </a:t>
            </a:r>
          </a:p>
        </p:txBody>
      </p:sp>
      <p:graphicFrame>
        <p:nvGraphicFramePr>
          <p:cNvPr id="16" name="Diagram 15">
            <a:extLst>
              <a:ext uri="{FF2B5EF4-FFF2-40B4-BE49-F238E27FC236}">
                <a16:creationId xmlns:a16="http://schemas.microsoft.com/office/drawing/2014/main" id="{A8A9D4E8-505A-4606-A1EB-F77828CFF0A3}"/>
              </a:ext>
            </a:extLst>
          </p:cNvPr>
          <p:cNvGraphicFramePr/>
          <p:nvPr>
            <p:extLst>
              <p:ext uri="{D42A27DB-BD31-4B8C-83A1-F6EECF244321}">
                <p14:modId xmlns:p14="http://schemas.microsoft.com/office/powerpoint/2010/main" val="240541342"/>
              </p:ext>
            </p:extLst>
          </p:nvPr>
        </p:nvGraphicFramePr>
        <p:xfrm>
          <a:off x="5130232" y="2502131"/>
          <a:ext cx="7148946" cy="2019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Straight Connector 8">
            <a:extLst>
              <a:ext uri="{FF2B5EF4-FFF2-40B4-BE49-F238E27FC236}">
                <a16:creationId xmlns:a16="http://schemas.microsoft.com/office/drawing/2014/main" id="{3935B460-82ED-4B60-BA96-674BD3D41B8D}"/>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836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fontScale="90000"/>
          </a:bodyPr>
          <a:lstStyle/>
          <a:p>
            <a:r>
              <a:rPr lang="en-US" dirty="0"/>
              <a:t>How do we Determine your Schedule?</a:t>
            </a:r>
            <a:br>
              <a:rPr lang="en-US" sz="4000" dirty="0"/>
            </a:br>
            <a:br>
              <a:rPr lang="en-US" sz="4000" dirty="0"/>
            </a:br>
            <a:r>
              <a:rPr lang="en-US" sz="2800" i="1" dirty="0"/>
              <a:t>*All years must be contributing service to be counted towards retirement eligibility*</a:t>
            </a:r>
            <a:endParaRPr lang="en-US" sz="4000" i="1" dirty="0"/>
          </a:p>
        </p:txBody>
      </p:sp>
      <p:grpSp>
        <p:nvGrpSpPr>
          <p:cNvPr id="7" name="Group 6">
            <a:extLst>
              <a:ext uri="{FF2B5EF4-FFF2-40B4-BE49-F238E27FC236}">
                <a16:creationId xmlns:a16="http://schemas.microsoft.com/office/drawing/2014/main" id="{44063026-0D43-486C-9A3C-CC2DB8432464}"/>
              </a:ext>
            </a:extLst>
          </p:cNvPr>
          <p:cNvGrpSpPr/>
          <p:nvPr/>
        </p:nvGrpSpPr>
        <p:grpSpPr>
          <a:xfrm>
            <a:off x="4835768" y="874998"/>
            <a:ext cx="7227277" cy="941218"/>
            <a:chOff x="498802" y="470364"/>
            <a:chExt cx="7333619" cy="941218"/>
          </a:xfrm>
        </p:grpSpPr>
        <p:sp>
          <p:nvSpPr>
            <p:cNvPr id="19" name="Rectangle 18">
              <a:extLst>
                <a:ext uri="{FF2B5EF4-FFF2-40B4-BE49-F238E27FC236}">
                  <a16:creationId xmlns:a16="http://schemas.microsoft.com/office/drawing/2014/main" id="{726F9393-E24D-487B-BBD9-E09C94AB759E}"/>
                </a:ext>
              </a:extLst>
            </p:cNvPr>
            <p:cNvSpPr/>
            <p:nvPr/>
          </p:nvSpPr>
          <p:spPr>
            <a:xfrm>
              <a:off x="498802" y="470364"/>
              <a:ext cx="7333619" cy="94121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0" name="TextBox 19">
              <a:extLst>
                <a:ext uri="{FF2B5EF4-FFF2-40B4-BE49-F238E27FC236}">
                  <a16:creationId xmlns:a16="http://schemas.microsoft.com/office/drawing/2014/main" id="{E5F2DFB1-3987-4E18-9ABA-17402F0BA1F3}"/>
                </a:ext>
              </a:extLst>
            </p:cNvPr>
            <p:cNvSpPr txBox="1"/>
            <p:nvPr/>
          </p:nvSpPr>
          <p:spPr>
            <a:xfrm>
              <a:off x="498802" y="470364"/>
              <a:ext cx="7333619" cy="94121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1"/>
                  </a:solidFill>
                </a:rPr>
                <a:t>Schedule 1</a:t>
              </a:r>
            </a:p>
            <a:p>
              <a:pPr marL="171450" lvl="1" indent="-171450" algn="l" defTabSz="800100">
                <a:lnSpc>
                  <a:spcPct val="90000"/>
                </a:lnSpc>
                <a:spcBef>
                  <a:spcPct val="0"/>
                </a:spcBef>
                <a:spcAft>
                  <a:spcPts val="30"/>
                </a:spcAft>
                <a:buChar char="•"/>
              </a:pPr>
              <a:r>
                <a:rPr lang="en-US" sz="1800" kern="1200" dirty="0">
                  <a:solidFill>
                    <a:schemeClr val="tx1"/>
                  </a:solidFill>
                </a:rPr>
                <a:t>Active and eligible to retire with </a:t>
              </a:r>
              <a:r>
                <a:rPr lang="en-US" sz="1800" b="0" kern="1200" dirty="0">
                  <a:solidFill>
                    <a:schemeClr val="tx1"/>
                  </a:solidFill>
                </a:rPr>
                <a:t>either 30 years of service OR age 58 with 10 years </a:t>
              </a:r>
              <a:r>
                <a:rPr lang="en-US" sz="1800" kern="1200" dirty="0">
                  <a:solidFill>
                    <a:schemeClr val="tx1"/>
                  </a:solidFill>
                </a:rPr>
                <a:t>of service on or before 6/30/2012</a:t>
              </a:r>
            </a:p>
          </p:txBody>
        </p:sp>
      </p:grpSp>
      <p:grpSp>
        <p:nvGrpSpPr>
          <p:cNvPr id="8" name="Group 7">
            <a:extLst>
              <a:ext uri="{FF2B5EF4-FFF2-40B4-BE49-F238E27FC236}">
                <a16:creationId xmlns:a16="http://schemas.microsoft.com/office/drawing/2014/main" id="{7CE8635A-CBD8-43A1-B02E-B064BFEF4AF6}"/>
              </a:ext>
            </a:extLst>
          </p:cNvPr>
          <p:cNvGrpSpPr/>
          <p:nvPr/>
        </p:nvGrpSpPr>
        <p:grpSpPr>
          <a:xfrm>
            <a:off x="5367019" y="2217637"/>
            <a:ext cx="6696026" cy="941218"/>
            <a:chOff x="1045499" y="1813003"/>
            <a:chExt cx="6779848" cy="941218"/>
          </a:xfrm>
        </p:grpSpPr>
        <p:sp>
          <p:nvSpPr>
            <p:cNvPr id="17" name="Rectangle 16">
              <a:extLst>
                <a:ext uri="{FF2B5EF4-FFF2-40B4-BE49-F238E27FC236}">
                  <a16:creationId xmlns:a16="http://schemas.microsoft.com/office/drawing/2014/main" id="{4FF0AB83-95E9-46D2-A3CC-B74BD67B2816}"/>
                </a:ext>
              </a:extLst>
            </p:cNvPr>
            <p:cNvSpPr/>
            <p:nvPr/>
          </p:nvSpPr>
          <p:spPr>
            <a:xfrm>
              <a:off x="1045499" y="1813003"/>
              <a:ext cx="6779848" cy="94121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8" name="TextBox 17">
              <a:extLst>
                <a:ext uri="{FF2B5EF4-FFF2-40B4-BE49-F238E27FC236}">
                  <a16:creationId xmlns:a16="http://schemas.microsoft.com/office/drawing/2014/main" id="{31F19E24-9D52-458D-BED5-1513697A6975}"/>
                </a:ext>
              </a:extLst>
            </p:cNvPr>
            <p:cNvSpPr txBox="1"/>
            <p:nvPr/>
          </p:nvSpPr>
          <p:spPr>
            <a:xfrm>
              <a:off x="1045499" y="1813003"/>
              <a:ext cx="6779848" cy="94121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1"/>
                  </a:solidFill>
                </a:rPr>
                <a:t>Schedule 2</a:t>
              </a:r>
            </a:p>
            <a:p>
              <a:pPr marL="171450" lvl="1" indent="-171450" algn="l" defTabSz="800100">
                <a:lnSpc>
                  <a:spcPct val="90000"/>
                </a:lnSpc>
                <a:spcBef>
                  <a:spcPct val="0"/>
                </a:spcBef>
                <a:spcAft>
                  <a:spcPts val="30"/>
                </a:spcAft>
                <a:buChar char="•"/>
              </a:pPr>
              <a:r>
                <a:rPr lang="en-US" sz="1800" b="0" kern="1200" dirty="0">
                  <a:solidFill>
                    <a:schemeClr val="tx1"/>
                  </a:solidFill>
                </a:rPr>
                <a:t>Active, but not eligible to retire as of 6/30/2012 and had 5 or more years of service as of 6/30/2012</a:t>
              </a:r>
            </a:p>
          </p:txBody>
        </p:sp>
      </p:grpSp>
      <p:sp>
        <p:nvSpPr>
          <p:cNvPr id="15" name="Rectangle 14">
            <a:extLst>
              <a:ext uri="{FF2B5EF4-FFF2-40B4-BE49-F238E27FC236}">
                <a16:creationId xmlns:a16="http://schemas.microsoft.com/office/drawing/2014/main" id="{D3B88B90-BF7E-49B2-A327-D206E8C0E47C}"/>
              </a:ext>
            </a:extLst>
          </p:cNvPr>
          <p:cNvSpPr/>
          <p:nvPr/>
        </p:nvSpPr>
        <p:spPr>
          <a:xfrm>
            <a:off x="5187460" y="3494079"/>
            <a:ext cx="6875584" cy="1146283"/>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id="{8819CE7C-131B-4817-961F-D5D58E03CBE2}"/>
              </a:ext>
            </a:extLst>
          </p:cNvPr>
          <p:cNvSpPr txBox="1"/>
          <p:nvPr/>
        </p:nvSpPr>
        <p:spPr>
          <a:xfrm>
            <a:off x="5058504" y="3552850"/>
            <a:ext cx="6937130" cy="128386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1"/>
                </a:solidFill>
              </a:rPr>
              <a:t>Schedule 3</a:t>
            </a:r>
          </a:p>
          <a:p>
            <a:pPr marL="171450" lvl="1" indent="-171450" algn="l" defTabSz="777875">
              <a:lnSpc>
                <a:spcPct val="90000"/>
              </a:lnSpc>
              <a:spcBef>
                <a:spcPct val="0"/>
              </a:spcBef>
              <a:spcAft>
                <a:spcPts val="30"/>
              </a:spcAft>
              <a:buChar char="•"/>
            </a:pPr>
            <a:r>
              <a:rPr lang="en-US" sz="1750" kern="1200" dirty="0">
                <a:solidFill>
                  <a:schemeClr val="tx1"/>
                </a:solidFill>
              </a:rPr>
              <a:t>Active as of 7/1/2012, but not eligible to retire as of 6/30/2012 and had less than 5 years of service</a:t>
            </a:r>
            <a:endParaRPr lang="en-US" sz="1750" b="0" kern="1200" dirty="0">
              <a:solidFill>
                <a:schemeClr val="tx1"/>
              </a:solidFill>
            </a:endParaRPr>
          </a:p>
        </p:txBody>
      </p:sp>
      <p:grpSp>
        <p:nvGrpSpPr>
          <p:cNvPr id="11" name="Group 10">
            <a:extLst>
              <a:ext uri="{FF2B5EF4-FFF2-40B4-BE49-F238E27FC236}">
                <a16:creationId xmlns:a16="http://schemas.microsoft.com/office/drawing/2014/main" id="{D853AA02-82A5-4A7D-8627-278FC8563AD1}"/>
              </a:ext>
            </a:extLst>
          </p:cNvPr>
          <p:cNvGrpSpPr/>
          <p:nvPr/>
        </p:nvGrpSpPr>
        <p:grpSpPr>
          <a:xfrm>
            <a:off x="4835768" y="5041783"/>
            <a:ext cx="7227277" cy="941218"/>
            <a:chOff x="498802" y="4637149"/>
            <a:chExt cx="7333619" cy="94121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grpSpPr>
        <p:sp>
          <p:nvSpPr>
            <p:cNvPr id="13" name="Rectangle 12">
              <a:extLst>
                <a:ext uri="{FF2B5EF4-FFF2-40B4-BE49-F238E27FC236}">
                  <a16:creationId xmlns:a16="http://schemas.microsoft.com/office/drawing/2014/main" id="{530E93D6-8B1B-479A-B19E-A7C078958A10}"/>
                </a:ext>
              </a:extLst>
            </p:cNvPr>
            <p:cNvSpPr/>
            <p:nvPr/>
          </p:nvSpPr>
          <p:spPr>
            <a:xfrm>
              <a:off x="498802" y="4637149"/>
              <a:ext cx="7333619" cy="941218"/>
            </a:xfrm>
            <a:prstGeom prst="rect">
              <a:avLst/>
            </a:prstGeom>
            <a:grp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4" name="TextBox 13">
              <a:extLst>
                <a:ext uri="{FF2B5EF4-FFF2-40B4-BE49-F238E27FC236}">
                  <a16:creationId xmlns:a16="http://schemas.microsoft.com/office/drawing/2014/main" id="{53DF6089-C761-48CA-A1BD-352CCAC7B3D4}"/>
                </a:ext>
              </a:extLst>
            </p:cNvPr>
            <p:cNvSpPr txBox="1"/>
            <p:nvPr/>
          </p:nvSpPr>
          <p:spPr>
            <a:xfrm>
              <a:off x="498802" y="4637149"/>
              <a:ext cx="7333619" cy="94121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1"/>
                  </a:solidFill>
                </a:rPr>
                <a:t>Schedule 4</a:t>
              </a:r>
            </a:p>
            <a:p>
              <a:pPr marL="171450" lvl="1" indent="-171450" algn="l" defTabSz="800100">
                <a:lnSpc>
                  <a:spcPct val="90000"/>
                </a:lnSpc>
                <a:spcBef>
                  <a:spcPct val="0"/>
                </a:spcBef>
                <a:spcAft>
                  <a:spcPts val="30"/>
                </a:spcAft>
                <a:buChar char="•"/>
              </a:pPr>
              <a:r>
                <a:rPr lang="en-US" sz="1800" kern="1200" dirty="0">
                  <a:solidFill>
                    <a:schemeClr val="tx1"/>
                  </a:solidFill>
                </a:rPr>
                <a:t>New Hires on or after 7/1/2012</a:t>
              </a:r>
            </a:p>
          </p:txBody>
        </p:sp>
      </p:grpSp>
      <p:cxnSp>
        <p:nvCxnSpPr>
          <p:cNvPr id="21" name="Straight Connector 20">
            <a:extLst>
              <a:ext uri="{FF2B5EF4-FFF2-40B4-BE49-F238E27FC236}">
                <a16:creationId xmlns:a16="http://schemas.microsoft.com/office/drawing/2014/main" id="{3414D3C2-FE2B-427B-8273-4BDCB9024B07}"/>
              </a:ext>
            </a:extLst>
          </p:cNvPr>
          <p:cNvCxnSpPr/>
          <p:nvPr/>
        </p:nvCxnSpPr>
        <p:spPr>
          <a:xfrm>
            <a:off x="4659549" y="857883"/>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04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t>Calculating Your Pension Benefit</a:t>
            </a:r>
            <a:endParaRPr lang="en-US" sz="4000" i="1" dirty="0"/>
          </a:p>
        </p:txBody>
      </p:sp>
      <p:sp>
        <p:nvSpPr>
          <p:cNvPr id="19" name="Content Placeholder 1">
            <a:extLst>
              <a:ext uri="{FF2B5EF4-FFF2-40B4-BE49-F238E27FC236}">
                <a16:creationId xmlns:a16="http://schemas.microsoft.com/office/drawing/2014/main" id="{54A0B169-0061-4848-8FA0-242FAD4364DB}"/>
              </a:ext>
            </a:extLst>
          </p:cNvPr>
          <p:cNvSpPr txBox="1">
            <a:spLocks/>
          </p:cNvSpPr>
          <p:nvPr/>
        </p:nvSpPr>
        <p:spPr>
          <a:xfrm>
            <a:off x="5386711" y="1927673"/>
            <a:ext cx="6324601" cy="2428374"/>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lvl="1">
              <a:buFont typeface="Wingdings" panose="05000000000000000000" pitchFamily="2" charset="2"/>
              <a:buChar char="§"/>
            </a:pPr>
            <a:r>
              <a:rPr lang="en-US" sz="2000" dirty="0"/>
              <a:t>Schedule 1 uses 3 highest consecutive years salary; all other schedule types us 5 highest.</a:t>
            </a:r>
          </a:p>
          <a:p>
            <a:pPr lvl="1">
              <a:buFont typeface="Wingdings" panose="05000000000000000000" pitchFamily="2" charset="2"/>
              <a:buChar char="§"/>
            </a:pPr>
            <a:r>
              <a:rPr lang="en-US" sz="2000" dirty="0"/>
              <a:t>Each year that you work for a participating employer you accrue a set percentage (your accruals) that are added together to determine your Service Credit Factor. </a:t>
            </a:r>
            <a:br>
              <a:rPr lang="en-US" sz="2000" dirty="0"/>
            </a:br>
            <a:endParaRPr lang="en-US" sz="2000" dirty="0"/>
          </a:p>
          <a:p>
            <a:pPr marL="502920" lvl="1" indent="0">
              <a:buNone/>
            </a:pPr>
            <a:r>
              <a:rPr lang="en-US" sz="2000" b="1" dirty="0"/>
              <a:t>Your total service credit factor cannot exceed 75%</a:t>
            </a:r>
          </a:p>
        </p:txBody>
      </p:sp>
      <p:graphicFrame>
        <p:nvGraphicFramePr>
          <p:cNvPr id="20" name="Table 19">
            <a:extLst>
              <a:ext uri="{FF2B5EF4-FFF2-40B4-BE49-F238E27FC236}">
                <a16:creationId xmlns:a16="http://schemas.microsoft.com/office/drawing/2014/main" id="{F0DB8E0A-91E5-4AD1-A41B-36C6DA3ED076}"/>
              </a:ext>
            </a:extLst>
          </p:cNvPr>
          <p:cNvGraphicFramePr>
            <a:graphicFrameLocks noGrp="1"/>
          </p:cNvGraphicFramePr>
          <p:nvPr>
            <p:extLst>
              <p:ext uri="{D42A27DB-BD31-4B8C-83A1-F6EECF244321}">
                <p14:modId xmlns:p14="http://schemas.microsoft.com/office/powerpoint/2010/main" val="992441789"/>
              </p:ext>
            </p:extLst>
          </p:nvPr>
        </p:nvGraphicFramePr>
        <p:xfrm>
          <a:off x="5154335" y="4528774"/>
          <a:ext cx="6871456" cy="1767154"/>
        </p:xfrm>
        <a:graphic>
          <a:graphicData uri="http://schemas.openxmlformats.org/drawingml/2006/table">
            <a:tbl>
              <a:tblPr firstRow="1" bandRow="1">
                <a:tableStyleId>{5C22544A-7EE6-4342-B048-85BDC9FD1C3A}</a:tableStyleId>
              </a:tblPr>
              <a:tblGrid>
                <a:gridCol w="4988343">
                  <a:extLst>
                    <a:ext uri="{9D8B030D-6E8A-4147-A177-3AD203B41FA5}">
                      <a16:colId xmlns:a16="http://schemas.microsoft.com/office/drawing/2014/main" val="2255707508"/>
                    </a:ext>
                  </a:extLst>
                </a:gridCol>
                <a:gridCol w="1883113">
                  <a:extLst>
                    <a:ext uri="{9D8B030D-6E8A-4147-A177-3AD203B41FA5}">
                      <a16:colId xmlns:a16="http://schemas.microsoft.com/office/drawing/2014/main" val="283252623"/>
                    </a:ext>
                  </a:extLst>
                </a:gridCol>
              </a:tblGrid>
              <a:tr h="334937">
                <a:tc>
                  <a:txBody>
                    <a:bodyPr/>
                    <a:lstStyle/>
                    <a:p>
                      <a:r>
                        <a:rPr lang="en-US" dirty="0"/>
                        <a:t>Time Earned?</a:t>
                      </a:r>
                    </a:p>
                  </a:txBody>
                  <a:tcPr/>
                </a:tc>
                <a:tc>
                  <a:txBody>
                    <a:bodyPr/>
                    <a:lstStyle/>
                    <a:p>
                      <a:r>
                        <a:rPr lang="en-US" dirty="0"/>
                        <a:t>Accrual per</a:t>
                      </a:r>
                      <a:r>
                        <a:rPr lang="en-US" baseline="0" dirty="0"/>
                        <a:t> Year</a:t>
                      </a:r>
                      <a:endParaRPr lang="en-US" dirty="0"/>
                    </a:p>
                  </a:txBody>
                  <a:tcPr/>
                </a:tc>
                <a:extLst>
                  <a:ext uri="{0D108BD9-81ED-4DB2-BD59-A6C34878D82A}">
                    <a16:rowId xmlns:a16="http://schemas.microsoft.com/office/drawing/2014/main" val="3126998405"/>
                  </a:ext>
                </a:extLst>
              </a:tr>
              <a:tr h="334937">
                <a:tc>
                  <a:txBody>
                    <a:bodyPr/>
                    <a:lstStyle/>
                    <a:p>
                      <a:r>
                        <a:rPr lang="en-US" dirty="0"/>
                        <a:t>Years worked </a:t>
                      </a:r>
                      <a:r>
                        <a:rPr lang="en-US" b="1" dirty="0"/>
                        <a:t>prior</a:t>
                      </a:r>
                      <a:r>
                        <a:rPr lang="en-US" baseline="0" dirty="0"/>
                        <a:t> to June 30, 2012 (all members)</a:t>
                      </a:r>
                      <a:endParaRPr lang="en-US" dirty="0"/>
                    </a:p>
                  </a:txBody>
                  <a:tcPr/>
                </a:tc>
                <a:tc>
                  <a:txBody>
                    <a:bodyPr/>
                    <a:lstStyle/>
                    <a:p>
                      <a:r>
                        <a:rPr lang="en-US" dirty="0"/>
                        <a:t>2%</a:t>
                      </a:r>
                    </a:p>
                  </a:txBody>
                  <a:tcPr/>
                </a:tc>
                <a:extLst>
                  <a:ext uri="{0D108BD9-81ED-4DB2-BD59-A6C34878D82A}">
                    <a16:rowId xmlns:a16="http://schemas.microsoft.com/office/drawing/2014/main" val="2843137786"/>
                  </a:ext>
                </a:extLst>
              </a:tr>
              <a:tr h="3349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Years worked </a:t>
                      </a:r>
                      <a:r>
                        <a:rPr lang="en-US" b="1" dirty="0"/>
                        <a:t>after</a:t>
                      </a:r>
                      <a:r>
                        <a:rPr lang="en-US" baseline="0" dirty="0"/>
                        <a:t> July 1, 2012 (all members)</a:t>
                      </a:r>
                      <a:endParaRPr lang="en-US" dirty="0"/>
                    </a:p>
                  </a:txBody>
                  <a:tcPr/>
                </a:tc>
                <a:tc>
                  <a:txBody>
                    <a:bodyPr/>
                    <a:lstStyle/>
                    <a:p>
                      <a:r>
                        <a:rPr lang="en-US" dirty="0"/>
                        <a:t>1%</a:t>
                      </a:r>
                    </a:p>
                  </a:txBody>
                  <a:tcPr/>
                </a:tc>
                <a:extLst>
                  <a:ext uri="{0D108BD9-81ED-4DB2-BD59-A6C34878D82A}">
                    <a16:rowId xmlns:a16="http://schemas.microsoft.com/office/drawing/2014/main" val="3827010615"/>
                  </a:ext>
                </a:extLst>
              </a:tr>
              <a:tr h="669874">
                <a:tc>
                  <a:txBody>
                    <a:bodyPr/>
                    <a:lstStyle/>
                    <a:p>
                      <a:r>
                        <a:rPr lang="en-US" baseline="0" dirty="0"/>
                        <a:t>Years worked after July 1, 2015 (</a:t>
                      </a:r>
                      <a:r>
                        <a:rPr lang="en-US" dirty="0"/>
                        <a:t>ONLY members with 20+ years of service as of June 30, 2012)</a:t>
                      </a:r>
                    </a:p>
                  </a:txBody>
                  <a:tcPr/>
                </a:tc>
                <a:tc>
                  <a:txBody>
                    <a:bodyPr/>
                    <a:lstStyle/>
                    <a:p>
                      <a:endParaRPr lang="en-US" dirty="0"/>
                    </a:p>
                    <a:p>
                      <a:r>
                        <a:rPr lang="en-US" dirty="0"/>
                        <a:t>2%</a:t>
                      </a:r>
                    </a:p>
                  </a:txBody>
                  <a:tcPr/>
                </a:tc>
                <a:extLst>
                  <a:ext uri="{0D108BD9-81ED-4DB2-BD59-A6C34878D82A}">
                    <a16:rowId xmlns:a16="http://schemas.microsoft.com/office/drawing/2014/main" val="2292655626"/>
                  </a:ext>
                </a:extLst>
              </a:tr>
            </a:tbl>
          </a:graphicData>
        </a:graphic>
      </p:graphicFrame>
      <p:sp>
        <p:nvSpPr>
          <p:cNvPr id="33" name="Oval 32">
            <a:extLst>
              <a:ext uri="{FF2B5EF4-FFF2-40B4-BE49-F238E27FC236}">
                <a16:creationId xmlns:a16="http://schemas.microsoft.com/office/drawing/2014/main" id="{D3F65849-ACDC-4F73-88CA-C3C77AB0DE7A}"/>
              </a:ext>
            </a:extLst>
          </p:cNvPr>
          <p:cNvSpPr/>
          <p:nvPr/>
        </p:nvSpPr>
        <p:spPr>
          <a:xfrm>
            <a:off x="5422009" y="217846"/>
            <a:ext cx="1473744" cy="1426386"/>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Service Credit </a:t>
            </a:r>
            <a:r>
              <a:rPr lang="en-US" sz="2000" b="1" dirty="0">
                <a:solidFill>
                  <a:schemeClr val="tx1"/>
                </a:solidFill>
              </a:rPr>
              <a:t>Factor</a:t>
            </a:r>
            <a:endParaRPr lang="en-US" b="1" dirty="0">
              <a:solidFill>
                <a:schemeClr val="tx1"/>
              </a:solidFill>
            </a:endParaRPr>
          </a:p>
        </p:txBody>
      </p:sp>
      <p:sp>
        <p:nvSpPr>
          <p:cNvPr id="34" name="Oval 33">
            <a:extLst>
              <a:ext uri="{FF2B5EF4-FFF2-40B4-BE49-F238E27FC236}">
                <a16:creationId xmlns:a16="http://schemas.microsoft.com/office/drawing/2014/main" id="{BD776DA2-9D0D-4341-AF8C-ED164FF0D179}"/>
              </a:ext>
            </a:extLst>
          </p:cNvPr>
          <p:cNvSpPr/>
          <p:nvPr/>
        </p:nvSpPr>
        <p:spPr>
          <a:xfrm>
            <a:off x="8034167" y="217846"/>
            <a:ext cx="1462662" cy="130786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Highest Average Salary</a:t>
            </a:r>
          </a:p>
        </p:txBody>
      </p:sp>
      <p:sp>
        <p:nvSpPr>
          <p:cNvPr id="35" name="Oval 34">
            <a:extLst>
              <a:ext uri="{FF2B5EF4-FFF2-40B4-BE49-F238E27FC236}">
                <a16:creationId xmlns:a16="http://schemas.microsoft.com/office/drawing/2014/main" id="{CD5D8E90-9D78-4D89-A9EB-42FAB0661CB6}"/>
              </a:ext>
            </a:extLst>
          </p:cNvPr>
          <p:cNvSpPr/>
          <p:nvPr/>
        </p:nvSpPr>
        <p:spPr>
          <a:xfrm>
            <a:off x="10490038" y="217846"/>
            <a:ext cx="1371995" cy="130786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Your Pension Benefit</a:t>
            </a:r>
          </a:p>
        </p:txBody>
      </p:sp>
      <p:sp>
        <p:nvSpPr>
          <p:cNvPr id="36" name="Multiply 7">
            <a:extLst>
              <a:ext uri="{FF2B5EF4-FFF2-40B4-BE49-F238E27FC236}">
                <a16:creationId xmlns:a16="http://schemas.microsoft.com/office/drawing/2014/main" id="{CD02045A-9E03-40D4-B42C-C557AA4D37F7}"/>
              </a:ext>
            </a:extLst>
          </p:cNvPr>
          <p:cNvSpPr/>
          <p:nvPr/>
        </p:nvSpPr>
        <p:spPr>
          <a:xfrm>
            <a:off x="6921434" y="518323"/>
            <a:ext cx="1014552" cy="924583"/>
          </a:xfrm>
          <a:prstGeom prst="mathMultiply">
            <a:avLst/>
          </a:prstGeom>
          <a:solidFill>
            <a:schemeClr val="tx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Equal 8">
            <a:extLst>
              <a:ext uri="{FF2B5EF4-FFF2-40B4-BE49-F238E27FC236}">
                <a16:creationId xmlns:a16="http://schemas.microsoft.com/office/drawing/2014/main" id="{299C759F-395A-4977-8067-18F14A19EE84}"/>
              </a:ext>
            </a:extLst>
          </p:cNvPr>
          <p:cNvSpPr/>
          <p:nvPr/>
        </p:nvSpPr>
        <p:spPr>
          <a:xfrm>
            <a:off x="9568329" y="586139"/>
            <a:ext cx="758519" cy="764488"/>
          </a:xfrm>
          <a:prstGeom prst="mathEqual">
            <a:avLst/>
          </a:prstGeom>
          <a:solidFill>
            <a:schemeClr val="tx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3" name="Straight Connector 12">
            <a:extLst>
              <a:ext uri="{FF2B5EF4-FFF2-40B4-BE49-F238E27FC236}">
                <a16:creationId xmlns:a16="http://schemas.microsoft.com/office/drawing/2014/main" id="{96FBA1A3-3119-4E6F-ACF4-CCB01A43AC7D}"/>
              </a:ext>
            </a:extLst>
          </p:cNvPr>
          <p:cNvCxnSpPr/>
          <p:nvPr/>
        </p:nvCxnSpPr>
        <p:spPr>
          <a:xfrm>
            <a:off x="5000017"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113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dirty="0"/>
              <a:t>When can you retire?</a:t>
            </a:r>
            <a:endParaRPr lang="en-US" sz="4000" i="1" dirty="0"/>
          </a:p>
        </p:txBody>
      </p:sp>
      <p:sp>
        <p:nvSpPr>
          <p:cNvPr id="13" name="Content Placeholder 1">
            <a:extLst>
              <a:ext uri="{FF2B5EF4-FFF2-40B4-BE49-F238E27FC236}">
                <a16:creationId xmlns:a16="http://schemas.microsoft.com/office/drawing/2014/main" id="{EB3B8428-3FB3-487A-98FE-FCFA33A8E40B}"/>
              </a:ext>
            </a:extLst>
          </p:cNvPr>
          <p:cNvSpPr>
            <a:spLocks noGrp="1"/>
          </p:cNvSpPr>
          <p:nvPr>
            <p:ph idx="1"/>
          </p:nvPr>
        </p:nvSpPr>
        <p:spPr>
          <a:xfrm>
            <a:off x="5301842" y="1178653"/>
            <a:ext cx="6696746" cy="4292092"/>
          </a:xfrm>
          <a:noFill/>
        </p:spPr>
        <p:txBody>
          <a:bodyPr>
            <a:normAutofit/>
          </a:bodyPr>
          <a:lstStyle/>
          <a:p>
            <a:pPr marL="736092" lvl="1" indent="-342900">
              <a:spcBef>
                <a:spcPts val="600"/>
              </a:spcBef>
              <a:spcAft>
                <a:spcPts val="1200"/>
              </a:spcAft>
              <a:buAutoNum type="arabicPeriod"/>
            </a:pPr>
            <a:r>
              <a:rPr lang="en-US" sz="2400" b="1" dirty="0"/>
              <a:t>Retire with Full Benefits</a:t>
            </a:r>
            <a:r>
              <a:rPr lang="en-US" sz="2400" dirty="0"/>
              <a:t>: </a:t>
            </a:r>
          </a:p>
          <a:p>
            <a:pPr marL="1145286" lvl="2" indent="-514350">
              <a:spcBef>
                <a:spcPts val="600"/>
              </a:spcBef>
              <a:spcAft>
                <a:spcPts val="1200"/>
              </a:spcAft>
              <a:buFont typeface="+mj-lt"/>
              <a:buAutoNum type="alphaLcPeriod"/>
            </a:pPr>
            <a:r>
              <a:rPr lang="en-US" sz="2000" b="1" dirty="0"/>
              <a:t>Schedule Based Retirement Date</a:t>
            </a:r>
          </a:p>
          <a:p>
            <a:pPr marL="630936" lvl="2" indent="0">
              <a:spcBef>
                <a:spcPts val="600"/>
              </a:spcBef>
              <a:spcAft>
                <a:spcPts val="1200"/>
              </a:spcAft>
              <a:buNone/>
            </a:pPr>
            <a:r>
              <a:rPr lang="en-US" sz="2000" b="1" dirty="0"/>
              <a:t>			</a:t>
            </a:r>
            <a:r>
              <a:rPr lang="en-US" sz="2400" b="1" dirty="0"/>
              <a:t>OR</a:t>
            </a:r>
            <a:endParaRPr lang="en-US" sz="2000" b="1" dirty="0"/>
          </a:p>
          <a:p>
            <a:pPr marL="1145286" lvl="2" indent="-514350">
              <a:spcBef>
                <a:spcPts val="600"/>
              </a:spcBef>
              <a:spcAft>
                <a:spcPts val="1200"/>
              </a:spcAft>
              <a:buFont typeface="+mj-lt"/>
              <a:buAutoNum type="alphaLcPeriod"/>
            </a:pPr>
            <a:r>
              <a:rPr lang="en-US" sz="2000" b="1" dirty="0"/>
              <a:t>Rule of 95</a:t>
            </a:r>
            <a:r>
              <a:rPr lang="en-US" sz="2000" dirty="0"/>
              <a:t>: Your age and service equal 95 (only applies to those whose retirement date is later than age 62)</a:t>
            </a:r>
          </a:p>
          <a:p>
            <a:pPr marL="736092" lvl="1" indent="-342900">
              <a:spcBef>
                <a:spcPts val="600"/>
              </a:spcBef>
              <a:spcAft>
                <a:spcPts val="1200"/>
              </a:spcAft>
              <a:buAutoNum type="arabicPeriod"/>
            </a:pPr>
            <a:r>
              <a:rPr lang="en-US" sz="2400" b="1" dirty="0"/>
              <a:t>Retire Early with Reduced Benefits</a:t>
            </a:r>
          </a:p>
          <a:p>
            <a:pPr marL="1193292" lvl="2" indent="-342900">
              <a:spcBef>
                <a:spcPts val="600"/>
              </a:spcBef>
              <a:spcAft>
                <a:spcPts val="1200"/>
              </a:spcAft>
              <a:buFont typeface="+mj-lt"/>
              <a:buAutoNum type="alphaLcParenR"/>
            </a:pPr>
            <a:r>
              <a:rPr lang="en-US" sz="2000" b="1" dirty="0"/>
              <a:t>Transition Rule 1</a:t>
            </a:r>
          </a:p>
          <a:p>
            <a:pPr marL="1193292" lvl="2" indent="-342900">
              <a:spcBef>
                <a:spcPts val="600"/>
              </a:spcBef>
              <a:spcAft>
                <a:spcPts val="1200"/>
              </a:spcAft>
              <a:buFont typeface="+mj-lt"/>
              <a:buAutoNum type="alphaLcParenR"/>
            </a:pPr>
            <a:r>
              <a:rPr lang="en-US" sz="2000" b="1" dirty="0"/>
              <a:t>Transition Rule 2</a:t>
            </a:r>
          </a:p>
        </p:txBody>
      </p:sp>
      <p:sp>
        <p:nvSpPr>
          <p:cNvPr id="14" name="TextBox 13">
            <a:extLst>
              <a:ext uri="{FF2B5EF4-FFF2-40B4-BE49-F238E27FC236}">
                <a16:creationId xmlns:a16="http://schemas.microsoft.com/office/drawing/2014/main" id="{3B2C4F80-59BB-4705-92B4-14DCB3B6850D}"/>
              </a:ext>
            </a:extLst>
          </p:cNvPr>
          <p:cNvSpPr txBox="1"/>
          <p:nvPr/>
        </p:nvSpPr>
        <p:spPr>
          <a:xfrm>
            <a:off x="4434165" y="5965081"/>
            <a:ext cx="7696201" cy="369332"/>
          </a:xfrm>
          <a:prstGeom prst="rect">
            <a:avLst/>
          </a:prstGeom>
          <a:noFill/>
          <a:ln>
            <a:solidFill>
              <a:schemeClr val="bg1">
                <a:lumMod val="85000"/>
              </a:schemeClr>
            </a:solidFill>
          </a:ln>
        </p:spPr>
        <p:txBody>
          <a:bodyPr wrap="square" rtlCol="0">
            <a:spAutoFit/>
          </a:bodyPr>
          <a:lstStyle/>
          <a:p>
            <a:pPr algn="ctr"/>
            <a:r>
              <a:rPr lang="en-US" b="1" dirty="0"/>
              <a:t>***</a:t>
            </a:r>
            <a:r>
              <a:rPr lang="en-US" b="1" u="sng" dirty="0"/>
              <a:t>All members have their own unique retirement eligibility age</a:t>
            </a:r>
            <a:r>
              <a:rPr lang="en-US" b="1" dirty="0"/>
              <a:t>***</a:t>
            </a:r>
          </a:p>
        </p:txBody>
      </p:sp>
      <p:cxnSp>
        <p:nvCxnSpPr>
          <p:cNvPr id="7" name="Straight Connector 6">
            <a:extLst>
              <a:ext uri="{FF2B5EF4-FFF2-40B4-BE49-F238E27FC236}">
                <a16:creationId xmlns:a16="http://schemas.microsoft.com/office/drawing/2014/main" id="{5E59D1C5-36A9-477A-A5C6-2A479B45C4FB}"/>
              </a:ext>
            </a:extLst>
          </p:cNvPr>
          <p:cNvCxnSpPr/>
          <p:nvPr/>
        </p:nvCxnSpPr>
        <p:spPr>
          <a:xfrm>
            <a:off x="4202349" y="1062021"/>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3328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t>Rule of 95: </a:t>
            </a:r>
            <a:br>
              <a:rPr lang="en-US" sz="4000" dirty="0"/>
            </a:br>
            <a:r>
              <a:rPr lang="en-US" sz="2800" dirty="0"/>
              <a:t>An alternate way to retire with full earned benefits</a:t>
            </a:r>
          </a:p>
        </p:txBody>
      </p:sp>
      <p:sp>
        <p:nvSpPr>
          <p:cNvPr id="19" name="TextBox 18">
            <a:extLst>
              <a:ext uri="{FF2B5EF4-FFF2-40B4-BE49-F238E27FC236}">
                <a16:creationId xmlns:a16="http://schemas.microsoft.com/office/drawing/2014/main" id="{7993240E-F562-476E-A047-F427B974F6C9}"/>
              </a:ext>
            </a:extLst>
          </p:cNvPr>
          <p:cNvSpPr txBox="1"/>
          <p:nvPr/>
        </p:nvSpPr>
        <p:spPr>
          <a:xfrm>
            <a:off x="5053711" y="937694"/>
            <a:ext cx="6898276" cy="90924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Only applies to those whose retirement date is later than age 62</a:t>
            </a:r>
            <a:endParaRPr kumimoji="0" lang="en-US" sz="1800" b="0" i="0" u="none" strike="noStrike" kern="1200" cap="none" spc="0" normalizeH="0" baseline="0" noProof="0" dirty="0">
              <a:ln>
                <a:noFill/>
              </a:ln>
              <a:solidFill>
                <a:srgbClr val="44546A"/>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2C076957-BEE5-4459-9401-89D05CD620B2}"/>
              </a:ext>
            </a:extLst>
          </p:cNvPr>
          <p:cNvSpPr txBox="1"/>
          <p:nvPr/>
        </p:nvSpPr>
        <p:spPr>
          <a:xfrm>
            <a:off x="5558853" y="3694829"/>
            <a:ext cx="6376983" cy="115540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Members can retire when their age (at least 62 years old) plus their years of service equal 95</a:t>
            </a:r>
            <a:endParaRPr kumimoji="0" lang="en-US" sz="1800" b="0" i="0" u="none" strike="noStrike" kern="1200" cap="none" spc="0" normalizeH="0" baseline="0" noProof="0" dirty="0">
              <a:ln>
                <a:noFill/>
              </a:ln>
              <a:solidFill>
                <a:srgbClr val="44546A"/>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DA7C0E65-02CD-4537-A934-0EFB093181E6}"/>
              </a:ext>
            </a:extLst>
          </p:cNvPr>
          <p:cNvSpPr txBox="1"/>
          <p:nvPr/>
        </p:nvSpPr>
        <p:spPr>
          <a:xfrm>
            <a:off x="5575004" y="2258757"/>
            <a:ext cx="6376983" cy="105175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The rule of 95 is only used to provide an EARLIER retirement date than your Schedule Based Retirement Eligibility Date</a:t>
            </a:r>
            <a:endParaRPr kumimoji="0" lang="en-US" sz="1800" b="0" i="0" u="none" strike="noStrike" kern="1200" cap="none" spc="0" normalizeH="0" baseline="0" noProof="0" dirty="0">
              <a:ln>
                <a:noFill/>
              </a:ln>
              <a:solidFill>
                <a:srgbClr val="44546A"/>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6E499850-86BD-4969-B187-904D4325C06D}"/>
              </a:ext>
            </a:extLst>
          </p:cNvPr>
          <p:cNvSpPr txBox="1"/>
          <p:nvPr/>
        </p:nvSpPr>
        <p:spPr>
          <a:xfrm>
            <a:off x="4766552" y="5234553"/>
            <a:ext cx="7169284" cy="113667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Example: Schedule Based </a:t>
            </a:r>
            <a:r>
              <a:rPr kumimoji="0" lang="en-US" sz="2400" b="1" i="0" u="none" strike="noStrike" kern="1200" cap="none" spc="0" normalizeH="0" baseline="0" noProof="0" dirty="0" err="1">
                <a:ln>
                  <a:noFill/>
                </a:ln>
                <a:solidFill>
                  <a:srgbClr val="44546A"/>
                </a:solidFill>
                <a:effectLst/>
                <a:uLnTx/>
                <a:uFillTx/>
                <a:latin typeface="Calibri" panose="020F0502020204030204"/>
                <a:ea typeface="+mn-ea"/>
                <a:cs typeface="+mn-cs"/>
              </a:rPr>
              <a:t>Elibility</a:t>
            </a: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 Age: 67</a:t>
            </a:r>
          </a:p>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At age 62 you have 33 years of Service (62+33=95)</a:t>
            </a:r>
          </a:p>
          <a:p>
            <a:pPr marL="0" marR="0" lvl="0" indent="0" algn="l" defTabSz="1066800" rtl="0" eaLnBrk="1" fontAlgn="auto" latinLnBrk="0" hangingPunct="1">
              <a:lnSpc>
                <a:spcPct val="90000"/>
              </a:lnSpc>
              <a:spcBef>
                <a:spcPct val="0"/>
              </a:spcBef>
              <a:spcAft>
                <a:spcPts val="30"/>
              </a:spcAft>
              <a:buClrTx/>
              <a:buSzTx/>
              <a:buFontTx/>
              <a:buNone/>
              <a:tabLst/>
              <a:defRPr/>
            </a:pPr>
            <a:r>
              <a:rPr kumimoji="0" lang="en-US" sz="2400" b="1" i="0" u="none" strike="noStrike" kern="1200" cap="none" spc="0" normalizeH="0" baseline="0" noProof="0" dirty="0">
                <a:ln>
                  <a:noFill/>
                </a:ln>
                <a:solidFill>
                  <a:srgbClr val="44546A"/>
                </a:solidFill>
                <a:effectLst/>
                <a:uLnTx/>
                <a:uFillTx/>
                <a:latin typeface="Calibri" panose="020F0502020204030204"/>
                <a:ea typeface="+mn-ea"/>
                <a:cs typeface="+mn-cs"/>
              </a:rPr>
              <a:t>Rule of 95 Retirement Date: 62 years old</a:t>
            </a:r>
            <a:endParaRPr kumimoji="0" lang="en-US" sz="1800" b="0" i="0" u="none" strike="noStrike" kern="1200" cap="none" spc="0" normalizeH="0" baseline="0" noProof="0" dirty="0">
              <a:ln>
                <a:noFill/>
              </a:ln>
              <a:solidFill>
                <a:srgbClr val="44546A"/>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B27C2229-C26B-49E4-A34A-545CA26C33BD}"/>
              </a:ext>
            </a:extLst>
          </p:cNvPr>
          <p:cNvCxnSpPr/>
          <p:nvPr/>
        </p:nvCxnSpPr>
        <p:spPr>
          <a:xfrm>
            <a:off x="4669275" y="885217"/>
            <a:ext cx="0" cy="52723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53246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9148</TotalTime>
  <Words>2170</Words>
  <Application>Microsoft Office PowerPoint</Application>
  <PresentationFormat>Widescreen</PresentationFormat>
  <Paragraphs>221</Paragraphs>
  <Slides>28</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Arial</vt:lpstr>
      <vt:lpstr>Calibri</vt:lpstr>
      <vt:lpstr>Calibri Light</vt:lpstr>
      <vt:lpstr>Gustan Medium</vt:lpstr>
      <vt:lpstr>Symbol</vt:lpstr>
      <vt:lpstr>Wingdings</vt:lpstr>
      <vt:lpstr>Wingdings 2</vt:lpstr>
      <vt:lpstr>Office Theme</vt:lpstr>
      <vt:lpstr>1_Office Theme</vt:lpstr>
      <vt:lpstr>How to Educate yourself on your Retirement Plan</vt:lpstr>
      <vt:lpstr>Defined Benefit/ Pension Plan</vt:lpstr>
      <vt:lpstr>What is a defined benefit/ pension plan?</vt:lpstr>
      <vt:lpstr>Vesting in the Pension</vt:lpstr>
      <vt:lpstr>What’s a Schedule?</vt:lpstr>
      <vt:lpstr>How do we Determine your Schedule?  *All years must be contributing service to be counted towards retirement eligibility*</vt:lpstr>
      <vt:lpstr>Calculating Your Pension Benefit</vt:lpstr>
      <vt:lpstr>When can you retire?</vt:lpstr>
      <vt:lpstr>Rule of 95:  An alternate way to retire with full earned benefits</vt:lpstr>
      <vt:lpstr>Retiring Early: Reduced Retirement Benefit</vt:lpstr>
      <vt:lpstr>Retiring Early: Reduced Retirement Benefit</vt:lpstr>
      <vt:lpstr>Managing your account</vt:lpstr>
      <vt:lpstr>Managing your account</vt:lpstr>
      <vt:lpstr>Pension Projection Tool</vt:lpstr>
      <vt:lpstr>401(a)  Plan –  Defined Contribution Plan </vt:lpstr>
      <vt:lpstr>What is a defined contribution (401a) plan? </vt:lpstr>
      <vt:lpstr>Participation</vt:lpstr>
      <vt:lpstr>Vesting in the 401(a)</vt:lpstr>
      <vt:lpstr>Managing your account</vt:lpstr>
      <vt:lpstr>Leaving Municipal service</vt:lpstr>
      <vt:lpstr>Financial Advice/ Planning</vt:lpstr>
      <vt:lpstr>Retirement Planning Checklist</vt:lpstr>
      <vt:lpstr>Retirement Planning Checklist</vt:lpstr>
      <vt:lpstr>Death Benefits</vt:lpstr>
      <vt:lpstr>Consider saving more</vt:lpstr>
      <vt:lpstr>Financial Wellness</vt:lpstr>
      <vt:lpstr>Resources</vt:lpstr>
      <vt:lpstr>Important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Shockley</dc:creator>
  <cp:lastModifiedBy>Tereza Pereira</cp:lastModifiedBy>
  <cp:revision>61</cp:revision>
  <cp:lastPrinted>2018-10-02T15:07:47Z</cp:lastPrinted>
  <dcterms:created xsi:type="dcterms:W3CDTF">2018-09-07T19:09:21Z</dcterms:created>
  <dcterms:modified xsi:type="dcterms:W3CDTF">2022-03-15T14:01:43Z</dcterms:modified>
</cp:coreProperties>
</file>