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Oi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gIJun/hCe8gXwjkpFZ8q4lL+UD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F32087-7797-4980-AD4A-3D5C66631E61}">
  <a:tblStyle styleId="{F6F32087-7797-4980-AD4A-3D5C66631E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regular.fntdata"/><Relationship Id="rId21" Type="http://schemas.openxmlformats.org/officeDocument/2006/relationships/slide" Target="slides/slide15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i-regular.fntdata"/><Relationship Id="rId25" Type="http://schemas.openxmlformats.org/officeDocument/2006/relationships/font" Target="fonts/Lato-bold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7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 txBox="1"/>
          <p:nvPr>
            <p:ph type="ctrTitle"/>
          </p:nvPr>
        </p:nvSpPr>
        <p:spPr>
          <a:xfrm>
            <a:off x="324383" y="5358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238725" y="38150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b="1" sz="2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9pPr>
          </a:lstStyle>
          <a:p/>
        </p:txBody>
      </p:sp>
      <p:cxnSp>
        <p:nvCxnSpPr>
          <p:cNvPr id="14" name="Google Shape;14;p17"/>
          <p:cNvCxnSpPr/>
          <p:nvPr/>
        </p:nvCxnSpPr>
        <p:spPr>
          <a:xfrm>
            <a:off x="3825" y="3107725"/>
            <a:ext cx="9161700" cy="126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200" y="3241397"/>
            <a:ext cx="648506" cy="68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10825" y="3322047"/>
            <a:ext cx="648506" cy="68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/>
          <p:nvPr/>
        </p:nvSpPr>
        <p:spPr>
          <a:xfrm>
            <a:off x="4572000" y="-125"/>
            <a:ext cx="4572000" cy="51963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1" name="Google Shape;71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26"/>
          <p:cNvSpPr txBox="1"/>
          <p:nvPr>
            <p:ph idx="2" type="body"/>
          </p:nvPr>
        </p:nvSpPr>
        <p:spPr>
          <a:xfrm>
            <a:off x="4939500" y="364775"/>
            <a:ext cx="3837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776" y="3668126"/>
            <a:ext cx="1152250" cy="12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laceholder">
  <p:cSld name="SECTION_HEADER_3_1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20" name="Google Shape;20;p18"/>
          <p:cNvSpPr/>
          <p:nvPr>
            <p:ph idx="2" type="pic"/>
          </p:nvPr>
        </p:nvSpPr>
        <p:spPr>
          <a:xfrm>
            <a:off x="-32425" y="1367850"/>
            <a:ext cx="9208800" cy="3775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21" name="Google Shape;21;p18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Title text only">
  <p:cSld name="TITLE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 rot="10800000">
            <a:off x="4249125" y="4596325"/>
            <a:ext cx="499800" cy="283800"/>
          </a:xfrm>
          <a:prstGeom prst="triangle">
            <a:avLst>
              <a:gd fmla="val 50000" name="adj"/>
            </a:avLst>
          </a:prstGeom>
          <a:solidFill>
            <a:srgbClr val="01AFD1"/>
          </a:solidFill>
          <a:ln cap="flat" cmpd="sng" w="9525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>
            <p:ph type="ctrTitle"/>
          </p:nvPr>
        </p:nvSpPr>
        <p:spPr>
          <a:xfrm>
            <a:off x="311683" y="8600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cxnSp>
        <p:nvCxnSpPr>
          <p:cNvPr id="28" name="Google Shape;28;p19"/>
          <p:cNvCxnSpPr/>
          <p:nvPr/>
        </p:nvCxnSpPr>
        <p:spPr>
          <a:xfrm flipH="1" rot="10800000">
            <a:off x="-176475" y="4596325"/>
            <a:ext cx="9351000" cy="19200"/>
          </a:xfrm>
          <a:prstGeom prst="straightConnector1">
            <a:avLst/>
          </a:prstGeom>
          <a:noFill/>
          <a:ln cap="flat" cmpd="sng" w="76200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Title &amp; Subtitle only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/>
          <p:nvPr/>
        </p:nvSpPr>
        <p:spPr>
          <a:xfrm rot="10800000">
            <a:off x="4249125" y="4139125"/>
            <a:ext cx="499800" cy="283800"/>
          </a:xfrm>
          <a:prstGeom prst="triangle">
            <a:avLst>
              <a:gd fmla="val 50000" name="adj"/>
            </a:avLst>
          </a:prstGeom>
          <a:solidFill>
            <a:srgbClr val="01AFD1"/>
          </a:solidFill>
          <a:ln cap="flat" cmpd="sng" w="9525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0"/>
          <p:cNvSpPr txBox="1"/>
          <p:nvPr>
            <p:ph type="ctrTitle"/>
          </p:nvPr>
        </p:nvSpPr>
        <p:spPr>
          <a:xfrm>
            <a:off x="324383" y="53580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" name="Google Shape;33;p20"/>
          <p:cNvSpPr txBox="1"/>
          <p:nvPr>
            <p:ph idx="1" type="subTitle"/>
          </p:nvPr>
        </p:nvSpPr>
        <p:spPr>
          <a:xfrm>
            <a:off x="238725" y="43954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34" name="Google Shape;34;p20"/>
          <p:cNvCxnSpPr/>
          <p:nvPr/>
        </p:nvCxnSpPr>
        <p:spPr>
          <a:xfrm flipH="1" rot="10800000">
            <a:off x="-176475" y="4139125"/>
            <a:ext cx="9351000" cy="19200"/>
          </a:xfrm>
          <a:prstGeom prst="straightConnector1">
            <a:avLst/>
          </a:prstGeom>
          <a:noFill/>
          <a:ln cap="flat" cmpd="sng" w="76200">
            <a:solidFill>
              <a:srgbClr val="01AFD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None/>
              <a:defRPr b="1" sz="4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21"/>
          <p:cNvSpPr/>
          <p:nvPr/>
        </p:nvSpPr>
        <p:spPr>
          <a:xfrm rot="10800000">
            <a:off x="4226100" y="405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-24325" y="-32425"/>
            <a:ext cx="9208800" cy="6567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39" name="Google Shape;39;p21"/>
          <p:cNvCxnSpPr/>
          <p:nvPr/>
        </p:nvCxnSpPr>
        <p:spPr>
          <a:xfrm>
            <a:off x="3825" y="593125"/>
            <a:ext cx="9161700" cy="126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" name="Google Shape;4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slides">
  <p:cSld name="SECTION_HEADER_3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44" name="Google Shape;44;p22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" name="Google Shape;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2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291825" y="1775300"/>
            <a:ext cx="85485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with Borders">
  <p:cSld name="SECTION_HEADER_3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51" name="Google Shape;51;p23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" name="Google Shape;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3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aphicFrame>
        <p:nvGraphicFramePr>
          <p:cNvPr id="54" name="Google Shape;54;p23"/>
          <p:cNvGraphicFramePr/>
          <p:nvPr/>
        </p:nvGraphicFramePr>
        <p:xfrm>
          <a:off x="247250" y="16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{F6F32087-7797-4980-AD4A-3D5C66631E61}</a:tableStyleId>
              </a:tblPr>
              <a:tblGrid>
                <a:gridCol w="3362950"/>
                <a:gridCol w="4013850"/>
              </a:tblGrid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Transparent Borders">
  <p:cSld name="SECTION_HEADER_3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 rot="10800000">
            <a:off x="4226100" y="1167175"/>
            <a:ext cx="691800" cy="388500"/>
          </a:xfrm>
          <a:prstGeom prst="triangle">
            <a:avLst>
              <a:gd fmla="val 50000" name="adj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-24325" y="-32425"/>
            <a:ext cx="9208800" cy="13875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58" name="Google Shape;58;p24"/>
          <p:cNvCxnSpPr/>
          <p:nvPr/>
        </p:nvCxnSpPr>
        <p:spPr>
          <a:xfrm>
            <a:off x="-32425" y="1345650"/>
            <a:ext cx="9198000" cy="22200"/>
          </a:xfrm>
          <a:prstGeom prst="straightConnector1">
            <a:avLst/>
          </a:prstGeom>
          <a:noFill/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88076" y="3619476"/>
            <a:ext cx="1152250" cy="12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4"/>
          <p:cNvSpPr txBox="1"/>
          <p:nvPr>
            <p:ph type="title"/>
          </p:nvPr>
        </p:nvSpPr>
        <p:spPr>
          <a:xfrm>
            <a:off x="319775" y="2236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b="1"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aphicFrame>
        <p:nvGraphicFramePr>
          <p:cNvPr id="61" name="Google Shape;61;p24"/>
          <p:cNvGraphicFramePr/>
          <p:nvPr/>
        </p:nvGraphicFramePr>
        <p:xfrm>
          <a:off x="247250" y="1657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{F6F32087-7797-4980-AD4A-3D5C66631E61}</a:tableStyleId>
              </a:tblPr>
              <a:tblGrid>
                <a:gridCol w="2455050"/>
                <a:gridCol w="4921750"/>
              </a:tblGrid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3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/>
          <p:nvPr/>
        </p:nvSpPr>
        <p:spPr>
          <a:xfrm>
            <a:off x="-24325" y="-32425"/>
            <a:ext cx="9208800" cy="5220600"/>
          </a:xfrm>
          <a:prstGeom prst="rect">
            <a:avLst/>
          </a:prstGeom>
          <a:solidFill>
            <a:srgbClr val="01AFD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cxnSp>
        <p:nvCxnSpPr>
          <p:cNvPr id="64" name="Google Shape;64;p25"/>
          <p:cNvCxnSpPr/>
          <p:nvPr/>
        </p:nvCxnSpPr>
        <p:spPr>
          <a:xfrm>
            <a:off x="-296100" y="187800"/>
            <a:ext cx="9480600" cy="6900"/>
          </a:xfrm>
          <a:prstGeom prst="straightConnector1">
            <a:avLst/>
          </a:prstGeom>
          <a:noFill/>
          <a:ln cap="flat" cmpd="sng" w="76200">
            <a:solidFill>
              <a:srgbClr val="F0552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0776" y="3668126"/>
            <a:ext cx="1152250" cy="1211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" name="Google Shape;66;p25"/>
          <p:cNvGraphicFramePr/>
          <p:nvPr/>
        </p:nvGraphicFramePr>
        <p:xfrm>
          <a:off x="1584800" y="991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{F6F32087-7797-4980-AD4A-3D5C66631E61}</a:tableStyleId>
              </a:tblPr>
              <a:tblGrid>
                <a:gridCol w="3266875"/>
                <a:gridCol w="3899175"/>
              </a:tblGrid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6991"/>
                        </a:solidFill>
                        <a:latin typeface="Oi"/>
                        <a:ea typeface="Oi"/>
                        <a:cs typeface="Oi"/>
                        <a:sym typeface="O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7" name="Google Shape;67;p25"/>
          <p:cNvSpPr txBox="1"/>
          <p:nvPr>
            <p:ph type="title"/>
          </p:nvPr>
        </p:nvSpPr>
        <p:spPr>
          <a:xfrm>
            <a:off x="251300" y="397225"/>
            <a:ext cx="89331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None/>
              <a:defRPr b="1" sz="48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i"/>
              <a:buNone/>
              <a:defRPr b="0" i="0" sz="2800" u="none" cap="none" strike="noStrike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i"/>
              <a:buChar char="●"/>
              <a:defRPr b="0" i="0" sz="18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○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■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●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○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■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●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○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i"/>
              <a:buChar char="■"/>
              <a:defRPr b="0" i="0" sz="1400" u="none" cap="none" strike="noStrike">
                <a:solidFill>
                  <a:schemeClr val="dk2"/>
                </a:solidFill>
                <a:latin typeface="Oi"/>
                <a:ea typeface="Oi"/>
                <a:cs typeface="Oi"/>
                <a:sym typeface="O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type="ctrTitle"/>
          </p:nvPr>
        </p:nvSpPr>
        <p:spPr>
          <a:xfrm>
            <a:off x="311700" y="192150"/>
            <a:ext cx="85206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59">
                <a:latin typeface="Lato"/>
                <a:ea typeface="Lato"/>
                <a:cs typeface="Lato"/>
                <a:sym typeface="Lato"/>
              </a:rPr>
              <a:t>PAWTUCKET SCHOOL DEPARTMENT</a:t>
            </a:r>
            <a:endParaRPr sz="3659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960">
                <a:latin typeface="Lato"/>
                <a:ea typeface="Lato"/>
                <a:cs typeface="Lato"/>
                <a:sym typeface="Lato"/>
              </a:rPr>
              <a:t>Slater Middle School Redesign </a:t>
            </a:r>
            <a:endParaRPr sz="496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p1"/>
          <p:cNvSpPr txBox="1"/>
          <p:nvPr>
            <p:ph idx="1" type="subTitle"/>
          </p:nvPr>
        </p:nvSpPr>
        <p:spPr>
          <a:xfrm>
            <a:off x="246125" y="3451175"/>
            <a:ext cx="8520600" cy="16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Community Advisory Board Meeting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>
                <a:latin typeface="Lato"/>
                <a:ea typeface="Lato"/>
                <a:cs typeface="Lato"/>
                <a:sym typeface="Lato"/>
              </a:rPr>
              <a:t>12/11/2025</a:t>
            </a:r>
            <a:endParaRPr b="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n">
                <a:latin typeface="Lato"/>
                <a:ea typeface="Lato"/>
                <a:cs typeface="Lato"/>
                <a:sym typeface="Lato"/>
              </a:rPr>
              <a:t>Interim Superintendent: Randy Buck</a:t>
            </a:r>
            <a:endParaRPr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1766225" y="3621150"/>
            <a:ext cx="425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84" name="Google Shape;84;p1" title="SlaterSpartan-1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950" y="1866475"/>
            <a:ext cx="1707650" cy="12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History + Current Timeline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311700" y="1416475"/>
            <a:ext cx="78828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Year 2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of redesign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Great sense of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urgency (initial application due March 20)</a:t>
            </a:r>
            <a:endParaRPr b="1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CAB + Needs Assessment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are most pressing steps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RIDE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currently revising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their rubric/application (finalize early January)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Goal of our work =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create the foundation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to drastically improve stud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ent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outcomes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, teaching and learning, and building culture and climate</a:t>
            </a:r>
            <a:endParaRPr sz="17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Next meeting focus will be on the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needs assessment</a:t>
            </a:r>
            <a:endParaRPr b="1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Needs Assessment Overview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75" y="1980967"/>
            <a:ext cx="2240800" cy="22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3281036" y="1534484"/>
            <a:ext cx="5619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Formally required, 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precursor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to application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Goal = understand current reality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and why prior efforts have failed;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name an ideal, future state, and what it will take to get there based on evidence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Understand where student needs are greatest (to be targeted and intentional in redesign)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Examination of school’s data (academic and non-academic measures)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60">
                <a:latin typeface="Lato"/>
                <a:ea typeface="Lato"/>
                <a:cs typeface="Lato"/>
                <a:sym typeface="Lato"/>
              </a:rPr>
              <a:t>Your role in the Needs Assessment</a:t>
            </a:r>
            <a:endParaRPr sz="316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560">
                <a:latin typeface="Lato"/>
                <a:ea typeface="Lato"/>
                <a:cs typeface="Lato"/>
                <a:sym typeface="Lato"/>
              </a:rPr>
              <a:t>(our next meeting)</a:t>
            </a:r>
            <a:endParaRPr i="1" sz="256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2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2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3678600" y="1549500"/>
            <a:ext cx="48684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 the full needs assessment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data to understand the breadth and depth of challenges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Provide input on root causes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for where we are and what hasn’t worked,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patterns we need to address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Consider this data, prioritized root causes, and Slater needs as you </a:t>
            </a: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provide feedback on </a:t>
            </a:r>
            <a:r>
              <a:rPr b="1"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focus for improvement</a:t>
            </a:r>
            <a:endParaRPr b="1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75" y="1980967"/>
            <a:ext cx="2240800" cy="22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Hopes and Fears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563" y="1928501"/>
            <a:ext cx="3513570" cy="2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4572000" y="1813675"/>
            <a:ext cx="4464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Share with a partner: </a:t>
            </a:r>
            <a:endParaRPr b="1" i="0" sz="17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What do you </a:t>
            </a:r>
            <a:r>
              <a:rPr b="1" i="0" lang="en" sz="17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hope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our CAB will accomplish for our school community?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What </a:t>
            </a:r>
            <a:r>
              <a:rPr b="1" i="0" lang="en" sz="17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worries or fears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do you have about what’s ahead?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Proposed Norms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7086975" y="3558500"/>
            <a:ext cx="1846800" cy="138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311700" y="1399352"/>
            <a:ext cx="83370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Students at the Center</a:t>
            </a:r>
            <a:r>
              <a:rPr b="1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ground all discussions and recommendations in what best serves students and their long-term success.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Listen to Understand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We practice active listening, seek to understand different perspectives, and make space for all voices.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Share the Air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 We balance speaking and listening, stepping up or stepping back or calling in so everyone can contribute.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Be Present and Engaged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We come to meetings on time, focused, and ready to engage with materials and each other.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Respectful Dialogue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 We assume positive intent, engage in honest conversation, and disagree with ideas, not people.</a:t>
            </a:r>
            <a:endParaRPr b="0" i="0" sz="13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B5394"/>
              </a:buClr>
              <a:buSzPts val="1300"/>
              <a:buFont typeface="Lato"/>
              <a:buChar char="●"/>
            </a:pPr>
            <a:r>
              <a:rPr b="1" i="0" lang="en" sz="13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Equity and Community</a:t>
            </a:r>
            <a:r>
              <a:rPr b="1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b="0" i="0" lang="en" sz="13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We intentionally consider the impact of redesign ideas on diverse student groups and elevate perspectives from the broader community.</a:t>
            </a:r>
            <a:endParaRPr b="1" i="0" sz="19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Closing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311700" y="1399352"/>
            <a:ext cx="83370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311700" y="1677600"/>
            <a:ext cx="63780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Deep appreciation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Next meeting will focus on needs assessment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○"/>
            </a:pPr>
            <a:r>
              <a:rPr b="0" i="1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will require more significa</a:t>
            </a:r>
            <a:r>
              <a:rPr i="1"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nt</a:t>
            </a:r>
            <a:r>
              <a:rPr b="0" i="1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pre-work (January time TBD)</a:t>
            </a:r>
            <a:endParaRPr b="0" i="1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In closing, One Word Look-Ahead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Thank You Gears Circular Green Blue Squares (Provided by Getty Images)" id="195" name="Google Shape;1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150" y="1343700"/>
            <a:ext cx="1809050" cy="18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Welcome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5101375" y="2026950"/>
            <a:ext cx="33783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Quick introductions:</a:t>
            </a:r>
            <a:endParaRPr b="1" i="0" sz="1900" u="sng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i="0" sz="1900" u="sng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Name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Role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Connection to Slater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Your “why”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1797550"/>
            <a:ext cx="3824900" cy="25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Objectives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311700" y="1652430"/>
            <a:ext cx="7380000" cy="26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i="0" sz="2100" u="sng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Lato"/>
              <a:buChar char="●"/>
            </a:pPr>
            <a:r>
              <a:rPr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Establish shared purpose, roles, and commitments</a:t>
            </a:r>
            <a:endParaRPr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Lato"/>
              <a:buChar char="●"/>
            </a:pPr>
            <a:r>
              <a:rPr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Ground in redesign goals, history, context, and timelines</a:t>
            </a:r>
            <a:endParaRPr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Lato"/>
              <a:buChar char="●"/>
            </a:pPr>
            <a:r>
              <a:rPr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Build relationships and align on operating norms</a:t>
            </a:r>
            <a:endParaRPr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Purpose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11700" y="1525756"/>
            <a:ext cx="82167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CAB provides a formal “seat at the table” for community stakeholders, including families, neighbors, and local voices </a:t>
            </a:r>
            <a:r>
              <a:rPr b="1" i="1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to ensure that the school redesign reflects the community’s needs.</a:t>
            </a:r>
            <a:endParaRPr b="1" i="1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Advisory, not governance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Ongoing, immersed involvement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Collective responsibility and equity</a:t>
            </a:r>
            <a:endParaRPr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work this team will do together </a:t>
            </a:r>
            <a:r>
              <a:rPr b="1" i="0" lang="en" sz="2000" u="sng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deeply matters</a:t>
            </a:r>
            <a:r>
              <a:rPr b="1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1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the CAB is </a:t>
            </a:r>
            <a:r>
              <a:rPr i="1" lang="en">
                <a:latin typeface="Lato"/>
                <a:ea typeface="Lato"/>
                <a:cs typeface="Lato"/>
                <a:sym typeface="Lato"/>
              </a:rPr>
              <a:t>not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311700" y="1525750"/>
            <a:ext cx="71958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The CAB is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 decision-making body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 grievance or complaint board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 substitute for formal community engagement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advocates for one group or special interest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We are </a:t>
            </a:r>
            <a:r>
              <a:rPr b="1" i="1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not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responsible for managing or implementing redesign work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CAB Commitments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3798750" y="1705950"/>
            <a:ext cx="47970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B5394"/>
              </a:solidFill>
              <a:latin typeface="Oi"/>
              <a:ea typeface="Oi"/>
              <a:cs typeface="Oi"/>
              <a:sym typeface="O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Centering students 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above all else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Listening deeply 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to our community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Being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solutions-oriented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Rigorous i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nterrogation and curiosity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Advocacy and representation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of redesign efforts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Upholding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group norms</a:t>
            </a:r>
            <a:endParaRPr b="1"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855825" y="1900213"/>
            <a:ext cx="2267100" cy="2102100"/>
          </a:xfrm>
          <a:prstGeom prst="ellipse">
            <a:avLst/>
          </a:prstGeom>
          <a:solidFill>
            <a:srgbClr val="0055A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sng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endParaRPr b="1" i="0" sz="20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CAB Commitments - logistical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311700" y="1708200"/>
            <a:ext cx="7225800" cy="3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Showing up consistently,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and being prepared and engaged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Timely reading 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of email correspondence and </a:t>
            </a: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timely response 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to polls/surveys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At least one meeting a month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; potential for more pending timeline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Oi"/>
              <a:buChar char="●"/>
            </a:pPr>
            <a:r>
              <a:rPr b="1"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Communication and sharing information</a:t>
            </a:r>
            <a:r>
              <a:rPr i="0" lang="en" sz="18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with your constitutes (social media, emails, etc.)</a:t>
            </a:r>
            <a:endParaRPr i="0" sz="18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What is redesign?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December 2025</a:t>
            </a:r>
            <a:endParaRPr b="1"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150" y="1933575"/>
            <a:ext cx="2520225" cy="25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/>
        </p:nvSpPr>
        <p:spPr>
          <a:xfrm>
            <a:off x="3288228" y="1835956"/>
            <a:ext cx="32133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4 years CSI → redesign to:</a:t>
            </a:r>
            <a:endParaRPr b="1" i="0" sz="20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Fundamentally change underlying conditions and structures: 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Governance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Instructional model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Culture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900"/>
              <a:buFont typeface="Lato"/>
              <a:buChar char="●"/>
            </a:pPr>
            <a:r>
              <a:rPr b="0" i="0" lang="en" sz="19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Resources </a:t>
            </a:r>
            <a:endParaRPr b="0" i="0" sz="19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7086975" y="3783725"/>
            <a:ext cx="1846800" cy="115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8225" y="2100924"/>
            <a:ext cx="2185551" cy="218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 txBox="1"/>
          <p:nvPr/>
        </p:nvSpPr>
        <p:spPr>
          <a:xfrm>
            <a:off x="6666680" y="4023950"/>
            <a:ext cx="21855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en" sz="22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success for all</a:t>
            </a:r>
            <a:endParaRPr b="1" i="1" sz="22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311700" y="2559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Headlines of Redesign Process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0" y="4804800"/>
            <a:ext cx="425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Community Advisory Board Meeting: </a:t>
            </a:r>
            <a:r>
              <a:rPr i="1" lang="en" sz="10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December 2025</a:t>
            </a:r>
            <a:endParaRPr i="1" sz="10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311700" y="1459436"/>
            <a:ext cx="74208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Four-Domain Framework: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turnaround leadership, talent development, instructional transformation, and culture shift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Phased Application &amp; Review: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reviewed by independent reviewer based on a rubric aligned to four domains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Approval Required: 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must be approved by Rhode Island Council on Elementary and Secondary Education before implementation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Font typeface="Lato"/>
              <a:buChar char="●"/>
            </a:pPr>
            <a:r>
              <a:rPr b="1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Implementation &amp; Relaunch:</a:t>
            </a:r>
            <a:r>
              <a:rPr b="0" i="0" lang="en" sz="1700" u="none" cap="none" strike="noStrike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 once approved, school will relaunch under the </a:t>
            </a:r>
            <a:r>
              <a:rPr lang="en" sz="17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new improvement priorities </a:t>
            </a:r>
            <a:endParaRPr b="0" i="0" sz="1700" u="none" cap="none" strike="noStrike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