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5143500" cx="9144000"/>
  <p:notesSz cx="6858000" cy="9144000"/>
  <p:embeddedFontLst>
    <p:embeddedFont>
      <p:font typeface="Lato"/>
      <p:regular r:id="rId22"/>
      <p:bold r:id="rId23"/>
      <p:italic r:id="rId24"/>
      <p:boldItalic r:id="rId25"/>
    </p:embeddedFont>
    <p:embeddedFont>
      <p:font typeface="Oi"/>
      <p:regular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27" roundtripDataSignature="AMtx7mjWOfy/KG6GVpGDVdp+5oU7Ar676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11B3166-6580-4FA6-BD4B-5A6D7D73DC8F}">
  <a:tblStyle styleId="{011B3166-6580-4FA6-BD4B-5A6D7D73DC8F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Lato-regular.fntdata"/><Relationship Id="rId21" Type="http://schemas.openxmlformats.org/officeDocument/2006/relationships/slide" Target="slides/slide15.xml"/><Relationship Id="rId24" Type="http://schemas.openxmlformats.org/officeDocument/2006/relationships/font" Target="fonts/Lato-italic.fntdata"/><Relationship Id="rId23" Type="http://schemas.openxmlformats.org/officeDocument/2006/relationships/font" Target="fonts/Lato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Oi-regular.fntdata"/><Relationship Id="rId25" Type="http://schemas.openxmlformats.org/officeDocument/2006/relationships/font" Target="fonts/Lato-boldItalic.fntdata"/><Relationship Id="rId27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" name="Google Shape;7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" name="Google Shape;16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Invite one of the returning members to share their insights/headlines from the prior meeting, ask new members to share anything they’d add from their own perspectives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3" name="Google Shape;18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Ask one of the new members to present the norms, ask the new members if they have questions or urgent additions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Invite returning members to share their insights on the role of the team.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" name="Google Shape;12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/>
          <p:nvPr/>
        </p:nvSpPr>
        <p:spPr>
          <a:xfrm rot="10800000">
            <a:off x="4226100" y="2933550"/>
            <a:ext cx="691800" cy="388500"/>
          </a:xfrm>
          <a:prstGeom prst="triangle">
            <a:avLst>
              <a:gd fmla="val 50000" name="adj"/>
            </a:avLst>
          </a:prstGeom>
          <a:solidFill>
            <a:srgbClr val="0B5394"/>
          </a:solidFill>
          <a:ln>
            <a:noFill/>
          </a:ln>
        </p:spPr>
        <p:txBody>
          <a:bodyPr anchorCtr="0" anchor="ctr" bIns="93500" lIns="93500" spcFirstLastPara="1" rIns="93500" wrap="square" tIns="935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7"/>
          <p:cNvSpPr/>
          <p:nvPr/>
        </p:nvSpPr>
        <p:spPr>
          <a:xfrm>
            <a:off x="-25" y="0"/>
            <a:ext cx="9144000" cy="3124200"/>
          </a:xfrm>
          <a:prstGeom prst="rect">
            <a:avLst/>
          </a:prstGeom>
          <a:solidFill>
            <a:srgbClr val="01AFD1"/>
          </a:solidFill>
          <a:ln>
            <a:noFill/>
          </a:ln>
        </p:spPr>
        <p:txBody>
          <a:bodyPr anchorCtr="0" anchor="ctr" bIns="93500" lIns="93500" spcFirstLastPara="1" rIns="93500" wrap="square" tIns="935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7"/>
          <p:cNvSpPr txBox="1"/>
          <p:nvPr>
            <p:ph type="ctrTitle"/>
          </p:nvPr>
        </p:nvSpPr>
        <p:spPr>
          <a:xfrm>
            <a:off x="324383" y="535800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  <a:defRPr b="1" sz="54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" name="Google Shape;13;p17"/>
          <p:cNvSpPr txBox="1"/>
          <p:nvPr>
            <p:ph idx="1" type="subTitle"/>
          </p:nvPr>
        </p:nvSpPr>
        <p:spPr>
          <a:xfrm>
            <a:off x="238725" y="3815000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None/>
              <a:defRPr b="1" sz="2800">
                <a:solidFill>
                  <a:srgbClr val="0B539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None/>
              <a:defRPr sz="2800">
                <a:solidFill>
                  <a:srgbClr val="0B5394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None/>
              <a:defRPr sz="2800">
                <a:solidFill>
                  <a:srgbClr val="0B5394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None/>
              <a:defRPr sz="2800">
                <a:solidFill>
                  <a:srgbClr val="0B5394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None/>
              <a:defRPr sz="2800">
                <a:solidFill>
                  <a:srgbClr val="0B5394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None/>
              <a:defRPr sz="2800">
                <a:solidFill>
                  <a:srgbClr val="0B5394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None/>
              <a:defRPr sz="2800">
                <a:solidFill>
                  <a:srgbClr val="0B5394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None/>
              <a:defRPr sz="2800">
                <a:solidFill>
                  <a:srgbClr val="0B5394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None/>
              <a:defRPr sz="2800">
                <a:solidFill>
                  <a:srgbClr val="0B5394"/>
                </a:solidFill>
              </a:defRPr>
            </a:lvl9pPr>
          </a:lstStyle>
          <a:p/>
        </p:txBody>
      </p:sp>
      <p:cxnSp>
        <p:nvCxnSpPr>
          <p:cNvPr id="14" name="Google Shape;14;p17"/>
          <p:cNvCxnSpPr/>
          <p:nvPr/>
        </p:nvCxnSpPr>
        <p:spPr>
          <a:xfrm>
            <a:off x="3825" y="3107725"/>
            <a:ext cx="9161700" cy="12600"/>
          </a:xfrm>
          <a:prstGeom prst="straightConnector1">
            <a:avLst/>
          </a:prstGeom>
          <a:noFill/>
          <a:ln cap="flat" cmpd="sng" w="76200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5" name="Google Shape;15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3200" y="3241397"/>
            <a:ext cx="648506" cy="682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10825" y="3322047"/>
            <a:ext cx="648506" cy="682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6"/>
          <p:cNvSpPr/>
          <p:nvPr/>
        </p:nvSpPr>
        <p:spPr>
          <a:xfrm>
            <a:off x="4572000" y="-125"/>
            <a:ext cx="4572000" cy="5196300"/>
          </a:xfrm>
          <a:prstGeom prst="rect">
            <a:avLst/>
          </a:prstGeom>
          <a:solidFill>
            <a:srgbClr val="0069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6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71" name="Google Shape;71;p26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72" name="Google Shape;72;p26"/>
          <p:cNvSpPr txBox="1"/>
          <p:nvPr>
            <p:ph idx="2" type="body"/>
          </p:nvPr>
        </p:nvSpPr>
        <p:spPr>
          <a:xfrm>
            <a:off x="4939500" y="364775"/>
            <a:ext cx="3837000" cy="30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73" name="Google Shape;73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4" name="Google Shape;74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0776" y="3668126"/>
            <a:ext cx="1152250" cy="12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Placeholder">
  <p:cSld name="SECTION_HEADER_3_1_1_1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8"/>
          <p:cNvSpPr/>
          <p:nvPr/>
        </p:nvSpPr>
        <p:spPr>
          <a:xfrm rot="10800000">
            <a:off x="4226100" y="1167175"/>
            <a:ext cx="691800" cy="388500"/>
          </a:xfrm>
          <a:prstGeom prst="triangle">
            <a:avLst>
              <a:gd fmla="val 50000" name="adj"/>
            </a:avLst>
          </a:prstGeom>
          <a:solidFill>
            <a:srgbClr val="0B5394"/>
          </a:solidFill>
          <a:ln>
            <a:noFill/>
          </a:ln>
        </p:spPr>
        <p:txBody>
          <a:bodyPr anchorCtr="0" anchor="ctr" bIns="93500" lIns="93500" spcFirstLastPara="1" rIns="93500" wrap="square" tIns="935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18"/>
          <p:cNvSpPr/>
          <p:nvPr/>
        </p:nvSpPr>
        <p:spPr>
          <a:xfrm>
            <a:off x="-24325" y="-32425"/>
            <a:ext cx="9208800" cy="1387500"/>
          </a:xfrm>
          <a:prstGeom prst="rect">
            <a:avLst/>
          </a:prstGeom>
          <a:solidFill>
            <a:srgbClr val="01AFD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Oi"/>
              <a:ea typeface="Oi"/>
              <a:cs typeface="Oi"/>
              <a:sym typeface="Oi"/>
            </a:endParaRPr>
          </a:p>
        </p:txBody>
      </p:sp>
      <p:sp>
        <p:nvSpPr>
          <p:cNvPr id="20" name="Google Shape;20;p18"/>
          <p:cNvSpPr/>
          <p:nvPr>
            <p:ph idx="2" type="pic"/>
          </p:nvPr>
        </p:nvSpPr>
        <p:spPr>
          <a:xfrm>
            <a:off x="-32425" y="1367850"/>
            <a:ext cx="9208800" cy="37755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21" name="Google Shape;21;p18"/>
          <p:cNvCxnSpPr/>
          <p:nvPr/>
        </p:nvCxnSpPr>
        <p:spPr>
          <a:xfrm>
            <a:off x="-32425" y="1345650"/>
            <a:ext cx="9198000" cy="22200"/>
          </a:xfrm>
          <a:prstGeom prst="straightConnector1">
            <a:avLst/>
          </a:prstGeom>
          <a:noFill/>
          <a:ln cap="flat" cmpd="sng" w="76200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2" name="Google Shape;22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88076" y="3619476"/>
            <a:ext cx="1152250" cy="12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18"/>
          <p:cNvSpPr txBox="1"/>
          <p:nvPr>
            <p:ph type="title"/>
          </p:nvPr>
        </p:nvSpPr>
        <p:spPr>
          <a:xfrm>
            <a:off x="319775" y="223625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b="1" sz="4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Page Title text only">
  <p:cSld name="TITLE_1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9"/>
          <p:cNvSpPr/>
          <p:nvPr/>
        </p:nvSpPr>
        <p:spPr>
          <a:xfrm>
            <a:off x="-25" y="0"/>
            <a:ext cx="9144000" cy="51435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anchorCtr="0" anchor="ctr" bIns="93500" lIns="93500" spcFirstLastPara="1" rIns="93500" wrap="square" tIns="935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9"/>
          <p:cNvSpPr/>
          <p:nvPr/>
        </p:nvSpPr>
        <p:spPr>
          <a:xfrm rot="10800000">
            <a:off x="4249125" y="4596325"/>
            <a:ext cx="499800" cy="283800"/>
          </a:xfrm>
          <a:prstGeom prst="triangle">
            <a:avLst>
              <a:gd fmla="val 50000" name="adj"/>
            </a:avLst>
          </a:prstGeom>
          <a:solidFill>
            <a:srgbClr val="01AFD1"/>
          </a:solidFill>
          <a:ln cap="flat" cmpd="sng" w="9525">
            <a:solidFill>
              <a:srgbClr val="01AFD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3500" lIns="93500" spcFirstLastPara="1" rIns="93500" wrap="square" tIns="935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9"/>
          <p:cNvSpPr txBox="1"/>
          <p:nvPr>
            <p:ph type="ctrTitle"/>
          </p:nvPr>
        </p:nvSpPr>
        <p:spPr>
          <a:xfrm>
            <a:off x="311683" y="8600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  <a:defRPr b="1" sz="54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cxnSp>
        <p:nvCxnSpPr>
          <p:cNvPr id="28" name="Google Shape;28;p19"/>
          <p:cNvCxnSpPr/>
          <p:nvPr/>
        </p:nvCxnSpPr>
        <p:spPr>
          <a:xfrm flipH="1" rot="10800000">
            <a:off x="-176475" y="4596325"/>
            <a:ext cx="9351000" cy="19200"/>
          </a:xfrm>
          <a:prstGeom prst="straightConnector1">
            <a:avLst/>
          </a:prstGeom>
          <a:noFill/>
          <a:ln cap="flat" cmpd="sng" w="76200">
            <a:solidFill>
              <a:srgbClr val="01AFD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Page Title &amp; Subtitle only">
  <p:cSld name="TITLE_1_1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0"/>
          <p:cNvSpPr/>
          <p:nvPr/>
        </p:nvSpPr>
        <p:spPr>
          <a:xfrm>
            <a:off x="-25" y="0"/>
            <a:ext cx="9144000" cy="51435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anchorCtr="0" anchor="ctr" bIns="93500" lIns="93500" spcFirstLastPara="1" rIns="93500" wrap="square" tIns="935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20"/>
          <p:cNvSpPr/>
          <p:nvPr/>
        </p:nvSpPr>
        <p:spPr>
          <a:xfrm rot="10800000">
            <a:off x="4249125" y="4139125"/>
            <a:ext cx="499800" cy="283800"/>
          </a:xfrm>
          <a:prstGeom prst="triangle">
            <a:avLst>
              <a:gd fmla="val 50000" name="adj"/>
            </a:avLst>
          </a:prstGeom>
          <a:solidFill>
            <a:srgbClr val="01AFD1"/>
          </a:solidFill>
          <a:ln cap="flat" cmpd="sng" w="9525">
            <a:solidFill>
              <a:srgbClr val="01AFD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3500" lIns="93500" spcFirstLastPara="1" rIns="93500" wrap="square" tIns="935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20"/>
          <p:cNvSpPr txBox="1"/>
          <p:nvPr>
            <p:ph type="ctrTitle"/>
          </p:nvPr>
        </p:nvSpPr>
        <p:spPr>
          <a:xfrm>
            <a:off x="324383" y="535800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  <a:defRPr b="1" sz="54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3" name="Google Shape;33;p20"/>
          <p:cNvSpPr txBox="1"/>
          <p:nvPr>
            <p:ph idx="1" type="subTitle"/>
          </p:nvPr>
        </p:nvSpPr>
        <p:spPr>
          <a:xfrm>
            <a:off x="238725" y="4395400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9pPr>
          </a:lstStyle>
          <a:p/>
        </p:txBody>
      </p:sp>
      <p:cxnSp>
        <p:nvCxnSpPr>
          <p:cNvPr id="34" name="Google Shape;34;p20"/>
          <p:cNvCxnSpPr/>
          <p:nvPr/>
        </p:nvCxnSpPr>
        <p:spPr>
          <a:xfrm flipH="1" rot="10800000">
            <a:off x="-176475" y="4139125"/>
            <a:ext cx="9351000" cy="19200"/>
          </a:xfrm>
          <a:prstGeom prst="straightConnector1">
            <a:avLst/>
          </a:prstGeom>
          <a:noFill/>
          <a:ln cap="flat" cmpd="sng" w="76200">
            <a:solidFill>
              <a:srgbClr val="01AFD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4800"/>
              <a:buNone/>
              <a:defRPr b="1" sz="4800">
                <a:solidFill>
                  <a:srgbClr val="0B539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7" name="Google Shape;37;p21"/>
          <p:cNvSpPr/>
          <p:nvPr/>
        </p:nvSpPr>
        <p:spPr>
          <a:xfrm rot="10800000">
            <a:off x="4226100" y="405175"/>
            <a:ext cx="691800" cy="388500"/>
          </a:xfrm>
          <a:prstGeom prst="triangle">
            <a:avLst>
              <a:gd fmla="val 50000" name="adj"/>
            </a:avLst>
          </a:prstGeom>
          <a:solidFill>
            <a:srgbClr val="0B5394"/>
          </a:solidFill>
          <a:ln>
            <a:noFill/>
          </a:ln>
        </p:spPr>
        <p:txBody>
          <a:bodyPr anchorCtr="0" anchor="ctr" bIns="93500" lIns="93500" spcFirstLastPara="1" rIns="93500" wrap="square" tIns="935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21"/>
          <p:cNvSpPr/>
          <p:nvPr/>
        </p:nvSpPr>
        <p:spPr>
          <a:xfrm>
            <a:off x="-24325" y="-32425"/>
            <a:ext cx="9208800" cy="656700"/>
          </a:xfrm>
          <a:prstGeom prst="rect">
            <a:avLst/>
          </a:prstGeom>
          <a:solidFill>
            <a:srgbClr val="01AFD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Oi"/>
              <a:ea typeface="Oi"/>
              <a:cs typeface="Oi"/>
              <a:sym typeface="Oi"/>
            </a:endParaRPr>
          </a:p>
        </p:txBody>
      </p:sp>
      <p:cxnSp>
        <p:nvCxnSpPr>
          <p:cNvPr id="39" name="Google Shape;39;p21"/>
          <p:cNvCxnSpPr/>
          <p:nvPr/>
        </p:nvCxnSpPr>
        <p:spPr>
          <a:xfrm>
            <a:off x="3825" y="593125"/>
            <a:ext cx="9161700" cy="12600"/>
          </a:xfrm>
          <a:prstGeom prst="straightConnector1">
            <a:avLst/>
          </a:prstGeom>
          <a:noFill/>
          <a:ln cap="flat" cmpd="sng" w="76200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40" name="Google Shape;40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88076" y="3619476"/>
            <a:ext cx="1152250" cy="12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sic slides">
  <p:cSld name="SECTION_HEADER_3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2"/>
          <p:cNvSpPr/>
          <p:nvPr/>
        </p:nvSpPr>
        <p:spPr>
          <a:xfrm rot="10800000">
            <a:off x="4226100" y="1167175"/>
            <a:ext cx="691800" cy="388500"/>
          </a:xfrm>
          <a:prstGeom prst="triangle">
            <a:avLst>
              <a:gd fmla="val 50000" name="adj"/>
            </a:avLst>
          </a:prstGeom>
          <a:solidFill>
            <a:srgbClr val="0B5394"/>
          </a:solidFill>
          <a:ln>
            <a:noFill/>
          </a:ln>
        </p:spPr>
        <p:txBody>
          <a:bodyPr anchorCtr="0" anchor="ctr" bIns="93500" lIns="93500" spcFirstLastPara="1" rIns="93500" wrap="square" tIns="935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22"/>
          <p:cNvSpPr/>
          <p:nvPr/>
        </p:nvSpPr>
        <p:spPr>
          <a:xfrm>
            <a:off x="-24325" y="-32425"/>
            <a:ext cx="9208800" cy="1387500"/>
          </a:xfrm>
          <a:prstGeom prst="rect">
            <a:avLst/>
          </a:prstGeom>
          <a:solidFill>
            <a:srgbClr val="01AFD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Oi"/>
              <a:ea typeface="Oi"/>
              <a:cs typeface="Oi"/>
              <a:sym typeface="Oi"/>
            </a:endParaRPr>
          </a:p>
        </p:txBody>
      </p:sp>
      <p:cxnSp>
        <p:nvCxnSpPr>
          <p:cNvPr id="44" name="Google Shape;44;p22"/>
          <p:cNvCxnSpPr/>
          <p:nvPr/>
        </p:nvCxnSpPr>
        <p:spPr>
          <a:xfrm>
            <a:off x="-32425" y="1345650"/>
            <a:ext cx="9198000" cy="22200"/>
          </a:xfrm>
          <a:prstGeom prst="straightConnector1">
            <a:avLst/>
          </a:prstGeom>
          <a:noFill/>
          <a:ln cap="flat" cmpd="sng" w="76200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45" name="Google Shape;45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88076" y="3619476"/>
            <a:ext cx="1152250" cy="12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22"/>
          <p:cNvSpPr txBox="1"/>
          <p:nvPr>
            <p:ph type="title"/>
          </p:nvPr>
        </p:nvSpPr>
        <p:spPr>
          <a:xfrm>
            <a:off x="319775" y="223625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b="1" sz="4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22"/>
          <p:cNvSpPr txBox="1"/>
          <p:nvPr>
            <p:ph idx="1" type="body"/>
          </p:nvPr>
        </p:nvSpPr>
        <p:spPr>
          <a:xfrm>
            <a:off x="291825" y="1775300"/>
            <a:ext cx="8548500" cy="17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with Borders">
  <p:cSld name="SECTION_HEADER_3_1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3"/>
          <p:cNvSpPr/>
          <p:nvPr/>
        </p:nvSpPr>
        <p:spPr>
          <a:xfrm rot="10800000">
            <a:off x="4226100" y="1167175"/>
            <a:ext cx="691800" cy="388500"/>
          </a:xfrm>
          <a:prstGeom prst="triangle">
            <a:avLst>
              <a:gd fmla="val 50000" name="adj"/>
            </a:avLst>
          </a:prstGeom>
          <a:solidFill>
            <a:srgbClr val="0B5394"/>
          </a:solidFill>
          <a:ln>
            <a:noFill/>
          </a:ln>
        </p:spPr>
        <p:txBody>
          <a:bodyPr anchorCtr="0" anchor="ctr" bIns="93500" lIns="93500" spcFirstLastPara="1" rIns="93500" wrap="square" tIns="935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23"/>
          <p:cNvSpPr/>
          <p:nvPr/>
        </p:nvSpPr>
        <p:spPr>
          <a:xfrm>
            <a:off x="-24325" y="-32425"/>
            <a:ext cx="9208800" cy="1387500"/>
          </a:xfrm>
          <a:prstGeom prst="rect">
            <a:avLst/>
          </a:prstGeom>
          <a:solidFill>
            <a:srgbClr val="01AFD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Oi"/>
              <a:ea typeface="Oi"/>
              <a:cs typeface="Oi"/>
              <a:sym typeface="Oi"/>
            </a:endParaRPr>
          </a:p>
        </p:txBody>
      </p:sp>
      <p:cxnSp>
        <p:nvCxnSpPr>
          <p:cNvPr id="51" name="Google Shape;51;p23"/>
          <p:cNvCxnSpPr/>
          <p:nvPr/>
        </p:nvCxnSpPr>
        <p:spPr>
          <a:xfrm>
            <a:off x="-32425" y="1345650"/>
            <a:ext cx="9198000" cy="22200"/>
          </a:xfrm>
          <a:prstGeom prst="straightConnector1">
            <a:avLst/>
          </a:prstGeom>
          <a:noFill/>
          <a:ln cap="flat" cmpd="sng" w="76200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52" name="Google Shape;52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88076" y="3619476"/>
            <a:ext cx="1152250" cy="12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23"/>
          <p:cNvSpPr txBox="1"/>
          <p:nvPr>
            <p:ph type="title"/>
          </p:nvPr>
        </p:nvSpPr>
        <p:spPr>
          <a:xfrm>
            <a:off x="319775" y="223625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b="1" sz="4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9pPr>
          </a:lstStyle>
          <a:p/>
        </p:txBody>
      </p:sp>
      <p:graphicFrame>
        <p:nvGraphicFramePr>
          <p:cNvPr id="54" name="Google Shape;54;p23"/>
          <p:cNvGraphicFramePr/>
          <p:nvPr/>
        </p:nvGraphicFramePr>
        <p:xfrm>
          <a:off x="247250" y="1657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{011B3166-6580-4FA6-BD4B-5A6D7D73DC8F}</a:tableStyleId>
              </a:tblPr>
              <a:tblGrid>
                <a:gridCol w="3362950"/>
                <a:gridCol w="4013850"/>
              </a:tblGrid>
              <a:tr h="831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006991"/>
                        </a:solidFill>
                        <a:latin typeface="Oi"/>
                        <a:ea typeface="Oi"/>
                        <a:cs typeface="Oi"/>
                        <a:sym typeface="Oi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006991"/>
                        </a:solidFill>
                        <a:latin typeface="Oi"/>
                        <a:ea typeface="Oi"/>
                        <a:cs typeface="Oi"/>
                        <a:sym typeface="Oi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831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006991"/>
                        </a:solidFill>
                        <a:latin typeface="Oi"/>
                        <a:ea typeface="Oi"/>
                        <a:cs typeface="Oi"/>
                        <a:sym typeface="Oi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006991"/>
                        </a:solidFill>
                        <a:latin typeface="Oi"/>
                        <a:ea typeface="Oi"/>
                        <a:cs typeface="Oi"/>
                        <a:sym typeface="Oi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831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006991"/>
                        </a:solidFill>
                        <a:latin typeface="Oi"/>
                        <a:ea typeface="Oi"/>
                        <a:cs typeface="Oi"/>
                        <a:sym typeface="Oi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006991"/>
                        </a:solidFill>
                        <a:latin typeface="Oi"/>
                        <a:ea typeface="Oi"/>
                        <a:cs typeface="Oi"/>
                        <a:sym typeface="Oi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831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006991"/>
                        </a:solidFill>
                        <a:latin typeface="Oi"/>
                        <a:ea typeface="Oi"/>
                        <a:cs typeface="Oi"/>
                        <a:sym typeface="Oi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006991"/>
                        </a:solidFill>
                        <a:latin typeface="Oi"/>
                        <a:ea typeface="Oi"/>
                        <a:cs typeface="Oi"/>
                        <a:sym typeface="Oi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Transparent Borders">
  <p:cSld name="SECTION_HEADER_3_1_1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4"/>
          <p:cNvSpPr/>
          <p:nvPr/>
        </p:nvSpPr>
        <p:spPr>
          <a:xfrm rot="10800000">
            <a:off x="4226100" y="1167175"/>
            <a:ext cx="691800" cy="388500"/>
          </a:xfrm>
          <a:prstGeom prst="triangle">
            <a:avLst>
              <a:gd fmla="val 50000" name="adj"/>
            </a:avLst>
          </a:prstGeom>
          <a:solidFill>
            <a:srgbClr val="0B5394"/>
          </a:solidFill>
          <a:ln>
            <a:noFill/>
          </a:ln>
        </p:spPr>
        <p:txBody>
          <a:bodyPr anchorCtr="0" anchor="ctr" bIns="93500" lIns="93500" spcFirstLastPara="1" rIns="93500" wrap="square" tIns="935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24"/>
          <p:cNvSpPr/>
          <p:nvPr/>
        </p:nvSpPr>
        <p:spPr>
          <a:xfrm>
            <a:off x="-24325" y="-32425"/>
            <a:ext cx="9208800" cy="1387500"/>
          </a:xfrm>
          <a:prstGeom prst="rect">
            <a:avLst/>
          </a:prstGeom>
          <a:solidFill>
            <a:srgbClr val="01AFD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Oi"/>
              <a:ea typeface="Oi"/>
              <a:cs typeface="Oi"/>
              <a:sym typeface="Oi"/>
            </a:endParaRPr>
          </a:p>
        </p:txBody>
      </p:sp>
      <p:cxnSp>
        <p:nvCxnSpPr>
          <p:cNvPr id="58" name="Google Shape;58;p24"/>
          <p:cNvCxnSpPr/>
          <p:nvPr/>
        </p:nvCxnSpPr>
        <p:spPr>
          <a:xfrm>
            <a:off x="-32425" y="1345650"/>
            <a:ext cx="9198000" cy="22200"/>
          </a:xfrm>
          <a:prstGeom prst="straightConnector1">
            <a:avLst/>
          </a:prstGeom>
          <a:noFill/>
          <a:ln cap="flat" cmpd="sng" w="76200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59" name="Google Shape;59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88076" y="3619476"/>
            <a:ext cx="1152250" cy="12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24"/>
          <p:cNvSpPr txBox="1"/>
          <p:nvPr>
            <p:ph type="title"/>
          </p:nvPr>
        </p:nvSpPr>
        <p:spPr>
          <a:xfrm>
            <a:off x="319775" y="223625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b="1" sz="4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9pPr>
          </a:lstStyle>
          <a:p/>
        </p:txBody>
      </p:sp>
      <p:graphicFrame>
        <p:nvGraphicFramePr>
          <p:cNvPr id="61" name="Google Shape;61;p24"/>
          <p:cNvGraphicFramePr/>
          <p:nvPr/>
        </p:nvGraphicFramePr>
        <p:xfrm>
          <a:off x="247250" y="1657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{011B3166-6580-4FA6-BD4B-5A6D7D73DC8F}</a:tableStyleId>
              </a:tblPr>
              <a:tblGrid>
                <a:gridCol w="2455050"/>
                <a:gridCol w="4921750"/>
              </a:tblGrid>
              <a:tr h="831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006991"/>
                        </a:solidFill>
                        <a:latin typeface="Oi"/>
                        <a:ea typeface="Oi"/>
                        <a:cs typeface="Oi"/>
                        <a:sym typeface="Oi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B5394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B5394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B5394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B5394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006991"/>
                        </a:solidFill>
                        <a:latin typeface="Oi"/>
                        <a:ea typeface="Oi"/>
                        <a:cs typeface="Oi"/>
                        <a:sym typeface="Oi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B5394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B5394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B5394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B5394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831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006991"/>
                        </a:solidFill>
                        <a:latin typeface="Oi"/>
                        <a:ea typeface="Oi"/>
                        <a:cs typeface="Oi"/>
                        <a:sym typeface="Oi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B5394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B5394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B5394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B5394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006991"/>
                        </a:solidFill>
                        <a:latin typeface="Oi"/>
                        <a:ea typeface="Oi"/>
                        <a:cs typeface="Oi"/>
                        <a:sym typeface="Oi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B5394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B5394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B5394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B5394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831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006991"/>
                        </a:solidFill>
                        <a:latin typeface="Oi"/>
                        <a:ea typeface="Oi"/>
                        <a:cs typeface="Oi"/>
                        <a:sym typeface="Oi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B5394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B5394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B5394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B5394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006991"/>
                        </a:solidFill>
                        <a:latin typeface="Oi"/>
                        <a:ea typeface="Oi"/>
                        <a:cs typeface="Oi"/>
                        <a:sym typeface="Oi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B5394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B5394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B5394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B5394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831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006991"/>
                        </a:solidFill>
                        <a:latin typeface="Oi"/>
                        <a:ea typeface="Oi"/>
                        <a:cs typeface="Oi"/>
                        <a:sym typeface="Oi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B5394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B5394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B5394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B5394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006991"/>
                        </a:solidFill>
                        <a:latin typeface="Oi"/>
                        <a:ea typeface="Oi"/>
                        <a:cs typeface="Oi"/>
                        <a:sym typeface="Oi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B5394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B5394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B5394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B5394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SECTION_HEADER_2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5"/>
          <p:cNvSpPr/>
          <p:nvPr/>
        </p:nvSpPr>
        <p:spPr>
          <a:xfrm>
            <a:off x="-24325" y="-32425"/>
            <a:ext cx="9208800" cy="5220600"/>
          </a:xfrm>
          <a:prstGeom prst="rect">
            <a:avLst/>
          </a:prstGeom>
          <a:solidFill>
            <a:srgbClr val="01AFD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Oi"/>
              <a:ea typeface="Oi"/>
              <a:cs typeface="Oi"/>
              <a:sym typeface="Oi"/>
            </a:endParaRPr>
          </a:p>
        </p:txBody>
      </p:sp>
      <p:cxnSp>
        <p:nvCxnSpPr>
          <p:cNvPr id="64" name="Google Shape;64;p25"/>
          <p:cNvCxnSpPr/>
          <p:nvPr/>
        </p:nvCxnSpPr>
        <p:spPr>
          <a:xfrm>
            <a:off x="-296100" y="187800"/>
            <a:ext cx="9480600" cy="6900"/>
          </a:xfrm>
          <a:prstGeom prst="straightConnector1">
            <a:avLst/>
          </a:prstGeom>
          <a:noFill/>
          <a:ln cap="flat" cmpd="sng" w="76200">
            <a:solidFill>
              <a:srgbClr val="F05523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65" name="Google Shape;65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0776" y="3668126"/>
            <a:ext cx="1152250" cy="12118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6" name="Google Shape;66;p25"/>
          <p:cNvGraphicFramePr/>
          <p:nvPr/>
        </p:nvGraphicFramePr>
        <p:xfrm>
          <a:off x="1584800" y="991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{011B3166-6580-4FA6-BD4B-5A6D7D73DC8F}</a:tableStyleId>
              </a:tblPr>
              <a:tblGrid>
                <a:gridCol w="3266875"/>
                <a:gridCol w="3899175"/>
              </a:tblGrid>
              <a:tr h="930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006991"/>
                        </a:solidFill>
                        <a:latin typeface="Oi"/>
                        <a:ea typeface="Oi"/>
                        <a:cs typeface="Oi"/>
                        <a:sym typeface="Oi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006991"/>
                        </a:solidFill>
                        <a:latin typeface="Oi"/>
                        <a:ea typeface="Oi"/>
                        <a:cs typeface="Oi"/>
                        <a:sym typeface="Oi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930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006991"/>
                        </a:solidFill>
                        <a:latin typeface="Oi"/>
                        <a:ea typeface="Oi"/>
                        <a:cs typeface="Oi"/>
                        <a:sym typeface="Oi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006991"/>
                        </a:solidFill>
                        <a:latin typeface="Oi"/>
                        <a:ea typeface="Oi"/>
                        <a:cs typeface="Oi"/>
                        <a:sym typeface="Oi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930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006991"/>
                        </a:solidFill>
                        <a:latin typeface="Oi"/>
                        <a:ea typeface="Oi"/>
                        <a:cs typeface="Oi"/>
                        <a:sym typeface="Oi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006991"/>
                        </a:solidFill>
                        <a:latin typeface="Oi"/>
                        <a:ea typeface="Oi"/>
                        <a:cs typeface="Oi"/>
                        <a:sym typeface="Oi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930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006991"/>
                        </a:solidFill>
                        <a:latin typeface="Oi"/>
                        <a:ea typeface="Oi"/>
                        <a:cs typeface="Oi"/>
                        <a:sym typeface="Oi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006991"/>
                        </a:solidFill>
                        <a:latin typeface="Oi"/>
                        <a:ea typeface="Oi"/>
                        <a:cs typeface="Oi"/>
                        <a:sym typeface="Oi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7" name="Google Shape;67;p25"/>
          <p:cNvSpPr txBox="1"/>
          <p:nvPr>
            <p:ph type="title"/>
          </p:nvPr>
        </p:nvSpPr>
        <p:spPr>
          <a:xfrm>
            <a:off x="251300" y="397225"/>
            <a:ext cx="8933100" cy="64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4800"/>
              <a:buNone/>
              <a:defRPr b="1" sz="4800">
                <a:solidFill>
                  <a:srgbClr val="0B539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i"/>
              <a:buNone/>
              <a:defRPr b="0" i="0" sz="2800" u="none" cap="none" strike="noStrike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i"/>
              <a:buChar char="●"/>
              <a:defRPr b="0" i="0" sz="1800" u="none" cap="none" strike="noStrike">
                <a:solidFill>
                  <a:schemeClr val="dk2"/>
                </a:solidFill>
                <a:latin typeface="Oi"/>
                <a:ea typeface="Oi"/>
                <a:cs typeface="Oi"/>
                <a:sym typeface="Oi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i"/>
              <a:buChar char="○"/>
              <a:defRPr b="0" i="0" sz="1400" u="none" cap="none" strike="noStrike">
                <a:solidFill>
                  <a:schemeClr val="dk2"/>
                </a:solidFill>
                <a:latin typeface="Oi"/>
                <a:ea typeface="Oi"/>
                <a:cs typeface="Oi"/>
                <a:sym typeface="Oi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i"/>
              <a:buChar char="■"/>
              <a:defRPr b="0" i="0" sz="1400" u="none" cap="none" strike="noStrike">
                <a:solidFill>
                  <a:schemeClr val="dk2"/>
                </a:solidFill>
                <a:latin typeface="Oi"/>
                <a:ea typeface="Oi"/>
                <a:cs typeface="Oi"/>
                <a:sym typeface="Oi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i"/>
              <a:buChar char="●"/>
              <a:defRPr b="0" i="0" sz="1400" u="none" cap="none" strike="noStrike">
                <a:solidFill>
                  <a:schemeClr val="dk2"/>
                </a:solidFill>
                <a:latin typeface="Oi"/>
                <a:ea typeface="Oi"/>
                <a:cs typeface="Oi"/>
                <a:sym typeface="Oi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i"/>
              <a:buChar char="○"/>
              <a:defRPr b="0" i="0" sz="1400" u="none" cap="none" strike="noStrike">
                <a:solidFill>
                  <a:schemeClr val="dk2"/>
                </a:solidFill>
                <a:latin typeface="Oi"/>
                <a:ea typeface="Oi"/>
                <a:cs typeface="Oi"/>
                <a:sym typeface="Oi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i"/>
              <a:buChar char="■"/>
              <a:defRPr b="0" i="0" sz="1400" u="none" cap="none" strike="noStrike">
                <a:solidFill>
                  <a:schemeClr val="dk2"/>
                </a:solidFill>
                <a:latin typeface="Oi"/>
                <a:ea typeface="Oi"/>
                <a:cs typeface="Oi"/>
                <a:sym typeface="Oi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i"/>
              <a:buChar char="●"/>
              <a:defRPr b="0" i="0" sz="1400" u="none" cap="none" strike="noStrike">
                <a:solidFill>
                  <a:schemeClr val="dk2"/>
                </a:solidFill>
                <a:latin typeface="Oi"/>
                <a:ea typeface="Oi"/>
                <a:cs typeface="Oi"/>
                <a:sym typeface="Oi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i"/>
              <a:buChar char="○"/>
              <a:defRPr b="0" i="0" sz="1400" u="none" cap="none" strike="noStrike">
                <a:solidFill>
                  <a:schemeClr val="dk2"/>
                </a:solidFill>
                <a:latin typeface="Oi"/>
                <a:ea typeface="Oi"/>
                <a:cs typeface="Oi"/>
                <a:sym typeface="Oi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i"/>
              <a:buChar char="■"/>
              <a:defRPr b="0" i="0" sz="1400" u="none" cap="none" strike="noStrike">
                <a:solidFill>
                  <a:schemeClr val="dk2"/>
                </a:solidFill>
                <a:latin typeface="Oi"/>
                <a:ea typeface="Oi"/>
                <a:cs typeface="Oi"/>
                <a:sym typeface="Oi"/>
              </a:defRPr>
            </a:lvl9pPr>
          </a:lstStyle>
          <a:p/>
        </p:txBody>
      </p:sp>
      <p:sp>
        <p:nvSpPr>
          <p:cNvPr id="8" name="Google Shape;8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"/>
          <p:cNvSpPr txBox="1"/>
          <p:nvPr>
            <p:ph type="ctrTitle"/>
          </p:nvPr>
        </p:nvSpPr>
        <p:spPr>
          <a:xfrm>
            <a:off x="311700" y="192150"/>
            <a:ext cx="85206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659">
                <a:latin typeface="Lato"/>
                <a:ea typeface="Lato"/>
                <a:cs typeface="Lato"/>
                <a:sym typeface="Lato"/>
              </a:rPr>
              <a:t>PAWTUCKET SCHOOL DEPARTMENT</a:t>
            </a:r>
            <a:endParaRPr sz="3659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6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6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6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960">
                <a:latin typeface="Lato"/>
                <a:ea typeface="Lato"/>
                <a:cs typeface="Lato"/>
                <a:sym typeface="Lato"/>
              </a:rPr>
              <a:t>Slater Middle School Redesign </a:t>
            </a:r>
            <a:endParaRPr sz="496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2" name="Google Shape;82;p1"/>
          <p:cNvSpPr txBox="1"/>
          <p:nvPr>
            <p:ph idx="1" type="subTitle"/>
          </p:nvPr>
        </p:nvSpPr>
        <p:spPr>
          <a:xfrm>
            <a:off x="246125" y="3451175"/>
            <a:ext cx="8520600" cy="16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Community Advisory Board Meeting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lang="en">
                <a:latin typeface="Lato"/>
                <a:ea typeface="Lato"/>
                <a:cs typeface="Lato"/>
                <a:sym typeface="Lato"/>
              </a:rPr>
              <a:t>1/15/2026</a:t>
            </a:r>
            <a:endParaRPr b="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lang="en">
                <a:latin typeface="Lato"/>
                <a:ea typeface="Lato"/>
                <a:cs typeface="Lato"/>
                <a:sym typeface="Lato"/>
              </a:rPr>
              <a:t>Interim Superintendent: Randy Buck</a:t>
            </a:r>
            <a:endParaRPr b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3" name="Google Shape;83;p1"/>
          <p:cNvSpPr txBox="1"/>
          <p:nvPr/>
        </p:nvSpPr>
        <p:spPr>
          <a:xfrm>
            <a:off x="1766225" y="3621150"/>
            <a:ext cx="4256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Oi"/>
              <a:ea typeface="Oi"/>
              <a:cs typeface="Oi"/>
              <a:sym typeface="Oi"/>
            </a:endParaRPr>
          </a:p>
        </p:txBody>
      </p:sp>
      <p:pic>
        <p:nvPicPr>
          <p:cNvPr id="84" name="Google Shape;84;p1" title="SlaterSpartan-1 (1)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37950" y="1866475"/>
            <a:ext cx="1707650" cy="122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"/>
          <p:cNvSpPr txBox="1"/>
          <p:nvPr>
            <p:ph type="title"/>
          </p:nvPr>
        </p:nvSpPr>
        <p:spPr>
          <a:xfrm>
            <a:off x="311700" y="255925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History + Current Timeline</a:t>
            </a:r>
            <a:endParaRPr i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2" name="Google Shape;152;p10"/>
          <p:cNvSpPr txBox="1"/>
          <p:nvPr/>
        </p:nvSpPr>
        <p:spPr>
          <a:xfrm>
            <a:off x="0" y="4804800"/>
            <a:ext cx="4256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1" lang="en" sz="10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Community Advisory Board Meeting: </a:t>
            </a:r>
            <a:r>
              <a:rPr b="0" i="1" lang="en" sz="10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January 2026</a:t>
            </a:r>
            <a:endParaRPr b="0" i="1" sz="1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3" name="Google Shape;153;p10"/>
          <p:cNvSpPr txBox="1"/>
          <p:nvPr/>
        </p:nvSpPr>
        <p:spPr>
          <a:xfrm>
            <a:off x="311700" y="1416475"/>
            <a:ext cx="7882800" cy="28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700"/>
              <a:buFont typeface="Lato"/>
              <a:buChar char="●"/>
            </a:pPr>
            <a:r>
              <a:rPr b="1" i="0" lang="en" sz="17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Year 2</a:t>
            </a:r>
            <a:r>
              <a:rPr b="0" i="0" lang="en" sz="17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 of redesign </a:t>
            </a:r>
            <a:endParaRPr b="0" i="0" sz="17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B5394"/>
              </a:buClr>
              <a:buSzPts val="1700"/>
              <a:buFont typeface="Lato"/>
              <a:buChar char="●"/>
            </a:pPr>
            <a:r>
              <a:rPr b="0" i="0" lang="en" sz="17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Great sense of </a:t>
            </a:r>
            <a:r>
              <a:rPr b="1" i="0" lang="en" sz="17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urgency (initial application due March 20)</a:t>
            </a:r>
            <a:endParaRPr b="1" i="0" sz="17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B5394"/>
              </a:buClr>
              <a:buSzPts val="1700"/>
              <a:buFont typeface="Lato"/>
              <a:buChar char="●"/>
            </a:pPr>
            <a:r>
              <a:rPr b="1" i="0" lang="en" sz="17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CAB + Needs Assessment </a:t>
            </a:r>
            <a:r>
              <a:rPr b="0" i="0" lang="en" sz="17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are most pressing steps</a:t>
            </a:r>
            <a:endParaRPr b="0" i="0" sz="17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B5394"/>
              </a:buClr>
              <a:buSzPts val="1700"/>
              <a:buFont typeface="Lato"/>
              <a:buChar char="●"/>
            </a:pPr>
            <a:r>
              <a:rPr b="0" i="0" lang="en" sz="17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RIDE </a:t>
            </a:r>
            <a:r>
              <a:rPr b="1" i="0" lang="en" sz="17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currently revising </a:t>
            </a:r>
            <a:r>
              <a:rPr b="0" i="0" lang="en" sz="17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their rubric/application (finalize early January)</a:t>
            </a:r>
            <a:endParaRPr b="0" i="0" sz="17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B5394"/>
              </a:buClr>
              <a:buSzPts val="1700"/>
              <a:buFont typeface="Lato"/>
              <a:buChar char="●"/>
            </a:pPr>
            <a:r>
              <a:rPr b="0" i="0" lang="en" sz="17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Goal of our work = </a:t>
            </a:r>
            <a:r>
              <a:rPr b="1" i="0" lang="en" sz="17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create the foundation</a:t>
            </a:r>
            <a:r>
              <a:rPr b="0" i="0" lang="en" sz="17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 to drastically improve student outcomes, teaching and learning, and building culture and climate</a:t>
            </a:r>
            <a:endParaRPr b="0" i="0" sz="17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B5394"/>
              </a:buClr>
              <a:buSzPts val="1700"/>
              <a:buFont typeface="Lato"/>
              <a:buChar char="●"/>
            </a:pPr>
            <a:r>
              <a:rPr b="0" i="0" lang="en" sz="17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Next meeting focus will be on the </a:t>
            </a:r>
            <a:r>
              <a:rPr b="1" i="0" lang="en" sz="17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needs assessment</a:t>
            </a:r>
            <a:endParaRPr b="1" i="0" sz="17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1"/>
          <p:cNvSpPr txBox="1"/>
          <p:nvPr>
            <p:ph type="title"/>
          </p:nvPr>
        </p:nvSpPr>
        <p:spPr>
          <a:xfrm>
            <a:off x="311700" y="255925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Needs Assessment Overview</a:t>
            </a:r>
            <a:endParaRPr i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9" name="Google Shape;159;p11"/>
          <p:cNvSpPr txBox="1"/>
          <p:nvPr/>
        </p:nvSpPr>
        <p:spPr>
          <a:xfrm>
            <a:off x="0" y="4804800"/>
            <a:ext cx="4256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1" lang="en" sz="10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Community Advisory Board Meeting: </a:t>
            </a:r>
            <a:r>
              <a:rPr b="0" i="1" lang="en" sz="10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January 2026</a:t>
            </a:r>
            <a:endParaRPr b="0" i="1" sz="1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60" name="Google Shape;16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7575" y="1980967"/>
            <a:ext cx="2240800" cy="22408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1"/>
          <p:cNvSpPr/>
          <p:nvPr/>
        </p:nvSpPr>
        <p:spPr>
          <a:xfrm>
            <a:off x="7086975" y="3558500"/>
            <a:ext cx="1846800" cy="1381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Oi"/>
              <a:ea typeface="Oi"/>
              <a:cs typeface="Oi"/>
              <a:sym typeface="Oi"/>
            </a:endParaRPr>
          </a:p>
        </p:txBody>
      </p:sp>
      <p:sp>
        <p:nvSpPr>
          <p:cNvPr id="162" name="Google Shape;162;p11"/>
          <p:cNvSpPr txBox="1"/>
          <p:nvPr/>
        </p:nvSpPr>
        <p:spPr>
          <a:xfrm>
            <a:off x="3281036" y="1534484"/>
            <a:ext cx="5619300" cy="28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1" i="0" sz="19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700"/>
              <a:buFont typeface="Lato"/>
              <a:buChar char="●"/>
            </a:pPr>
            <a:r>
              <a:rPr b="0" i="0" lang="en" sz="17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Formally required, precursor to application</a:t>
            </a:r>
            <a:endParaRPr b="0" i="0" sz="17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700"/>
              <a:buFont typeface="Lato"/>
              <a:buChar char="●"/>
            </a:pPr>
            <a:r>
              <a:rPr b="0" i="0" lang="en" sz="17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Goal = understand current reality and why prior efforts have failed; name an ideal, future state, and what it will take to get there based on evidence</a:t>
            </a:r>
            <a:endParaRPr b="0" i="0" sz="17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700"/>
              <a:buFont typeface="Lato"/>
              <a:buChar char="●"/>
            </a:pPr>
            <a:r>
              <a:rPr b="0" i="0" lang="en" sz="17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Understand where student needs are greatest (to be targeted and intentional in redesign)</a:t>
            </a:r>
            <a:endParaRPr b="0" i="0" sz="17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700"/>
              <a:buFont typeface="Lato"/>
              <a:buChar char="●"/>
            </a:pPr>
            <a:r>
              <a:rPr b="0" i="0" lang="en" sz="17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Examination of school’s data (academic and non-academic measures)</a:t>
            </a:r>
            <a:endParaRPr b="0" i="0" sz="17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2"/>
          <p:cNvSpPr txBox="1"/>
          <p:nvPr>
            <p:ph type="title"/>
          </p:nvPr>
        </p:nvSpPr>
        <p:spPr>
          <a:xfrm>
            <a:off x="311700" y="255925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160">
                <a:latin typeface="Lato"/>
                <a:ea typeface="Lato"/>
                <a:cs typeface="Lato"/>
                <a:sym typeface="Lato"/>
              </a:rPr>
              <a:t>Your role in the Needs Assessment</a:t>
            </a:r>
            <a:endParaRPr sz="316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i="1" lang="en" sz="2560">
                <a:latin typeface="Lato"/>
                <a:ea typeface="Lato"/>
                <a:cs typeface="Lato"/>
                <a:sym typeface="Lato"/>
              </a:rPr>
              <a:t>(our next meeting)</a:t>
            </a:r>
            <a:endParaRPr i="1" sz="256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8" name="Google Shape;168;p12"/>
          <p:cNvSpPr txBox="1"/>
          <p:nvPr/>
        </p:nvSpPr>
        <p:spPr>
          <a:xfrm>
            <a:off x="0" y="4804800"/>
            <a:ext cx="4256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1" lang="en" sz="10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Community Advisory Board Meeting: </a:t>
            </a:r>
            <a:r>
              <a:rPr b="0" i="1" lang="en" sz="10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January 2026</a:t>
            </a:r>
            <a:endParaRPr b="0" i="1" sz="1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9" name="Google Shape;169;p12"/>
          <p:cNvSpPr/>
          <p:nvPr/>
        </p:nvSpPr>
        <p:spPr>
          <a:xfrm>
            <a:off x="7086975" y="3558500"/>
            <a:ext cx="1846800" cy="1381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Oi"/>
              <a:ea typeface="Oi"/>
              <a:cs typeface="Oi"/>
              <a:sym typeface="Oi"/>
            </a:endParaRPr>
          </a:p>
        </p:txBody>
      </p:sp>
      <p:sp>
        <p:nvSpPr>
          <p:cNvPr id="170" name="Google Shape;170;p12"/>
          <p:cNvSpPr txBox="1"/>
          <p:nvPr/>
        </p:nvSpPr>
        <p:spPr>
          <a:xfrm>
            <a:off x="3678600" y="1549500"/>
            <a:ext cx="4868400" cy="28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1" i="0" sz="19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700"/>
              <a:buFont typeface="Lato"/>
              <a:buChar char="●"/>
            </a:pPr>
            <a:r>
              <a:rPr b="1" i="0" lang="en" sz="17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Review the full needs assessment </a:t>
            </a:r>
            <a:r>
              <a:rPr b="0" i="0" lang="en" sz="17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data to understand the breadth and depth of challenges</a:t>
            </a:r>
            <a:endParaRPr b="0" i="0" sz="17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700"/>
              <a:buFont typeface="Lato"/>
              <a:buChar char="●"/>
            </a:pPr>
            <a:r>
              <a:rPr b="1" i="0" lang="en" sz="17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Provide input on root causes</a:t>
            </a:r>
            <a:r>
              <a:rPr b="0" i="0" lang="en" sz="17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 for where we are and what hasn’t worked, name patterns we need to address</a:t>
            </a:r>
            <a:endParaRPr b="0" i="0" sz="17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700"/>
              <a:buFont typeface="Lato"/>
              <a:buChar char="●"/>
            </a:pPr>
            <a:r>
              <a:rPr b="0" i="0" lang="en" sz="17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Consider this data, prioritized root causes, and Slater needs as you </a:t>
            </a:r>
            <a:r>
              <a:rPr b="1" i="0" lang="en" sz="17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provide feedback on the focus for improvement</a:t>
            </a:r>
            <a:endParaRPr b="1" i="0" sz="17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71" name="Google Shape;17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7575" y="1980967"/>
            <a:ext cx="2240800" cy="224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3"/>
          <p:cNvSpPr txBox="1"/>
          <p:nvPr>
            <p:ph type="title"/>
          </p:nvPr>
        </p:nvSpPr>
        <p:spPr>
          <a:xfrm>
            <a:off x="311700" y="255925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0"/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Hopes and Fears</a:t>
            </a:r>
            <a:endParaRPr i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7" name="Google Shape;177;p13"/>
          <p:cNvSpPr txBox="1"/>
          <p:nvPr/>
        </p:nvSpPr>
        <p:spPr>
          <a:xfrm>
            <a:off x="0" y="4804800"/>
            <a:ext cx="4256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1" lang="en" sz="10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Community Advisory Board Meeting: </a:t>
            </a:r>
            <a:r>
              <a:rPr b="0" i="1" lang="en" sz="10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January 2026</a:t>
            </a:r>
            <a:endParaRPr b="0" i="1" sz="1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78" name="Google Shape;17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1563" y="1928501"/>
            <a:ext cx="3513570" cy="287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13"/>
          <p:cNvSpPr/>
          <p:nvPr/>
        </p:nvSpPr>
        <p:spPr>
          <a:xfrm>
            <a:off x="7086975" y="3558500"/>
            <a:ext cx="1846800" cy="1381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Oi"/>
              <a:ea typeface="Oi"/>
              <a:cs typeface="Oi"/>
              <a:sym typeface="Oi"/>
            </a:endParaRPr>
          </a:p>
        </p:txBody>
      </p:sp>
      <p:sp>
        <p:nvSpPr>
          <p:cNvPr id="180" name="Google Shape;180;p13"/>
          <p:cNvSpPr txBox="1"/>
          <p:nvPr/>
        </p:nvSpPr>
        <p:spPr>
          <a:xfrm>
            <a:off x="4572000" y="1813675"/>
            <a:ext cx="4464300" cy="28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1" i="0" sz="1700" u="sng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700"/>
              <a:buFont typeface="Lato"/>
              <a:buChar char="●"/>
            </a:pPr>
            <a:r>
              <a:rPr b="0" i="0" lang="en" sz="17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What do you </a:t>
            </a:r>
            <a:r>
              <a:rPr b="1" i="0" lang="en" sz="1700" u="sng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hope</a:t>
            </a:r>
            <a:r>
              <a:rPr b="0" i="0" lang="en" sz="17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 our CAB will accomplish for our school community? </a:t>
            </a:r>
            <a:endParaRPr b="0" i="0" sz="17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700"/>
              <a:buFont typeface="Lato"/>
              <a:buChar char="●"/>
            </a:pPr>
            <a:r>
              <a:rPr b="0" i="0" lang="en" sz="17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What </a:t>
            </a:r>
            <a:r>
              <a:rPr b="1" i="0" lang="en" sz="1700" u="sng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worries or fears</a:t>
            </a:r>
            <a:r>
              <a:rPr b="0" i="0" lang="en" sz="17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 do you have about what’s ahead?</a:t>
            </a:r>
            <a:endParaRPr b="0" i="0" sz="17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4"/>
          <p:cNvSpPr txBox="1"/>
          <p:nvPr>
            <p:ph type="title"/>
          </p:nvPr>
        </p:nvSpPr>
        <p:spPr>
          <a:xfrm>
            <a:off x="311700" y="255925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Proposed Norms</a:t>
            </a:r>
            <a:endParaRPr i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6" name="Google Shape;186;p14"/>
          <p:cNvSpPr/>
          <p:nvPr/>
        </p:nvSpPr>
        <p:spPr>
          <a:xfrm>
            <a:off x="7086975" y="3558500"/>
            <a:ext cx="1846800" cy="1381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Oi"/>
              <a:ea typeface="Oi"/>
              <a:cs typeface="Oi"/>
              <a:sym typeface="Oi"/>
            </a:endParaRPr>
          </a:p>
        </p:txBody>
      </p:sp>
      <p:sp>
        <p:nvSpPr>
          <p:cNvPr id="187" name="Google Shape;187;p14"/>
          <p:cNvSpPr txBox="1"/>
          <p:nvPr/>
        </p:nvSpPr>
        <p:spPr>
          <a:xfrm>
            <a:off x="311700" y="1399352"/>
            <a:ext cx="8337000" cy="28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1" i="0" sz="19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300"/>
              <a:buFont typeface="Lato"/>
              <a:buChar char="●"/>
            </a:pPr>
            <a:r>
              <a:rPr b="1" i="0" lang="en" sz="1300" u="sng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Students at the Center</a:t>
            </a:r>
            <a:r>
              <a:rPr b="1" i="0" lang="en" sz="13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: </a:t>
            </a:r>
            <a:r>
              <a:rPr b="0" i="0" lang="en" sz="13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We ground all discussions and recommendations in what best serves students and their long-term success.</a:t>
            </a:r>
            <a:endParaRPr b="0" i="0" sz="13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B5394"/>
              </a:buClr>
              <a:buSzPts val="1300"/>
              <a:buFont typeface="Lato"/>
              <a:buChar char="●"/>
            </a:pPr>
            <a:r>
              <a:rPr b="1" i="0" lang="en" sz="1300" u="sng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Listen to Understand</a:t>
            </a:r>
            <a:r>
              <a:rPr b="0" i="0" lang="en" sz="13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: We practice active listening, seek to understand different perspectives, and make space for all voices.</a:t>
            </a:r>
            <a:endParaRPr b="0" i="0" sz="13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B5394"/>
              </a:buClr>
              <a:buSzPts val="1300"/>
              <a:buFont typeface="Lato"/>
              <a:buChar char="●"/>
            </a:pPr>
            <a:r>
              <a:rPr b="1" i="0" lang="en" sz="1300" u="sng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Share the Air</a:t>
            </a:r>
            <a:r>
              <a:rPr b="0" i="0" lang="en" sz="13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:  We balance speaking and listening, stepping up or stepping back or calling in so everyone can contribute.</a:t>
            </a:r>
            <a:endParaRPr b="0" i="0" sz="13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B5394"/>
              </a:buClr>
              <a:buSzPts val="1300"/>
              <a:buFont typeface="Lato"/>
              <a:buChar char="●"/>
            </a:pPr>
            <a:r>
              <a:rPr b="1" i="0" lang="en" sz="1300" u="sng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Be Present and Engaged</a:t>
            </a:r>
            <a:r>
              <a:rPr b="0" i="0" lang="en" sz="13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: We come to meetings on time, focused, and ready to engage with materials and each other.</a:t>
            </a:r>
            <a:endParaRPr b="0" i="0" sz="13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B5394"/>
              </a:buClr>
              <a:buSzPts val="1300"/>
              <a:buFont typeface="Lato"/>
              <a:buChar char="●"/>
            </a:pPr>
            <a:r>
              <a:rPr b="1" i="0" lang="en" sz="1300" u="sng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Respectful Dialogue</a:t>
            </a:r>
            <a:r>
              <a:rPr b="0" i="0" lang="en" sz="13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: We assume positive intent, engage in honest conversation, and disagree with ideas, not people.</a:t>
            </a:r>
            <a:endParaRPr b="0" i="0" sz="13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B5394"/>
              </a:buClr>
              <a:buSzPts val="1300"/>
              <a:buFont typeface="Lato"/>
              <a:buChar char="●"/>
            </a:pPr>
            <a:r>
              <a:rPr b="1" i="0" lang="en" sz="1300" u="sng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Equity and Community</a:t>
            </a:r>
            <a:r>
              <a:rPr b="1" i="0" lang="en" sz="13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:</a:t>
            </a:r>
            <a:r>
              <a:rPr b="0" i="0" lang="en" sz="13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 We intentionally consider the impact of redesign ideas on diverse student groups and elevate perspectives from the broader community.</a:t>
            </a:r>
            <a:endParaRPr b="1" i="0" sz="1900" u="sng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5"/>
          <p:cNvSpPr txBox="1"/>
          <p:nvPr>
            <p:ph type="title"/>
          </p:nvPr>
        </p:nvSpPr>
        <p:spPr>
          <a:xfrm>
            <a:off x="311700" y="255925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Closing</a:t>
            </a:r>
            <a:endParaRPr i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3" name="Google Shape;193;p15"/>
          <p:cNvSpPr txBox="1"/>
          <p:nvPr/>
        </p:nvSpPr>
        <p:spPr>
          <a:xfrm>
            <a:off x="311700" y="1399352"/>
            <a:ext cx="8337000" cy="28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1" i="0" sz="19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4" name="Google Shape;194;p15"/>
          <p:cNvSpPr txBox="1"/>
          <p:nvPr/>
        </p:nvSpPr>
        <p:spPr>
          <a:xfrm>
            <a:off x="311700" y="1677600"/>
            <a:ext cx="6549900" cy="28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1" i="0" sz="19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1" i="0" sz="1700" u="sng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700"/>
              <a:buFont typeface="Lato"/>
              <a:buChar char="●"/>
            </a:pPr>
            <a:r>
              <a:rPr b="0" i="0" lang="en" sz="17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Gratitude</a:t>
            </a:r>
            <a:endParaRPr b="0" i="0" sz="17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700"/>
              <a:buFont typeface="Lato"/>
              <a:buChar char="●"/>
            </a:pPr>
            <a:r>
              <a:rPr b="0" i="0" lang="en" sz="17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Next meeting (Jan 29) will focus on needs assessment</a:t>
            </a:r>
            <a:endParaRPr b="0" i="0" sz="17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300"/>
              <a:buFont typeface="Lato"/>
              <a:buChar char="○"/>
            </a:pPr>
            <a:r>
              <a:rPr b="0" i="1" lang="en" sz="13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will require more significant pre-work which will be shared a week in advance</a:t>
            </a:r>
            <a:endParaRPr b="0" i="1" sz="13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700"/>
              <a:buFont typeface="Lato"/>
              <a:buChar char="●"/>
            </a:pPr>
            <a:r>
              <a:rPr b="0" i="0" lang="en" sz="17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Share one affirmation (for each other, this work, etc)</a:t>
            </a:r>
            <a:endParaRPr b="0" i="0" sz="17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descr="Thank You Gears Circular Green Blue Squares (Provided by Getty Images)" id="195" name="Google Shape;19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56150" y="1343700"/>
            <a:ext cx="1809050" cy="180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"/>
          <p:cNvSpPr txBox="1"/>
          <p:nvPr>
            <p:ph type="title"/>
          </p:nvPr>
        </p:nvSpPr>
        <p:spPr>
          <a:xfrm>
            <a:off x="311700" y="255925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Welcome and Re-Introductions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0" name="Google Shape;90;p2"/>
          <p:cNvSpPr txBox="1"/>
          <p:nvPr/>
        </p:nvSpPr>
        <p:spPr>
          <a:xfrm>
            <a:off x="0" y="4804800"/>
            <a:ext cx="4256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1" lang="en" sz="10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Community Advisory Board Meeting: </a:t>
            </a:r>
            <a:r>
              <a:rPr b="0" i="1" lang="en" sz="10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January  2026</a:t>
            </a:r>
            <a:endParaRPr b="0" i="1" sz="1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1" name="Google Shape;91;p2"/>
          <p:cNvSpPr txBox="1"/>
          <p:nvPr/>
        </p:nvSpPr>
        <p:spPr>
          <a:xfrm>
            <a:off x="5101375" y="2026950"/>
            <a:ext cx="3378300" cy="26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" sz="1900" u="sng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Quick introductions:</a:t>
            </a:r>
            <a:endParaRPr b="1" i="0" sz="1900" u="sng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sng" cap="none" strike="noStrike">
              <a:solidFill>
                <a:srgbClr val="0B5394"/>
              </a:solidFill>
              <a:latin typeface="Oi"/>
              <a:ea typeface="Oi"/>
              <a:cs typeface="Oi"/>
              <a:sym typeface="Oi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900"/>
              <a:buFont typeface="Lato"/>
              <a:buChar char="●"/>
            </a:pPr>
            <a:r>
              <a:rPr b="0" i="0" lang="en" sz="19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Name</a:t>
            </a:r>
            <a:endParaRPr b="0" i="0" sz="19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900"/>
              <a:buFont typeface="Lato"/>
              <a:buChar char="●"/>
            </a:pPr>
            <a:r>
              <a:rPr b="0" i="0" lang="en" sz="19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Role</a:t>
            </a:r>
            <a:endParaRPr b="0" i="0" sz="19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900"/>
              <a:buFont typeface="Lato"/>
              <a:buChar char="●"/>
            </a:pPr>
            <a:r>
              <a:rPr b="0" i="0" lang="en" sz="19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Connection to Slater</a:t>
            </a:r>
            <a:endParaRPr b="0" i="0" sz="19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900"/>
              <a:buFont typeface="Lato"/>
              <a:buChar char="●"/>
            </a:pPr>
            <a:r>
              <a:rPr b="0" i="0" lang="en" sz="19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Your “why”</a:t>
            </a:r>
            <a:endParaRPr b="0" i="0" sz="19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92" name="Google Shape;9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1800" y="1797550"/>
            <a:ext cx="3824900" cy="254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/>
          <p:cNvSpPr txBox="1"/>
          <p:nvPr>
            <p:ph type="title"/>
          </p:nvPr>
        </p:nvSpPr>
        <p:spPr>
          <a:xfrm>
            <a:off x="311700" y="255925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Objectives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8" name="Google Shape;98;p3"/>
          <p:cNvSpPr txBox="1"/>
          <p:nvPr/>
        </p:nvSpPr>
        <p:spPr>
          <a:xfrm>
            <a:off x="0" y="4804800"/>
            <a:ext cx="4256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1" lang="en" sz="10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Community Advisory Board Meeting: </a:t>
            </a:r>
            <a:r>
              <a:rPr b="0" i="1" lang="en" sz="10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January  2026</a:t>
            </a:r>
            <a:endParaRPr b="0" i="1" sz="1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9" name="Google Shape;99;p3"/>
          <p:cNvSpPr txBox="1"/>
          <p:nvPr/>
        </p:nvSpPr>
        <p:spPr>
          <a:xfrm>
            <a:off x="311700" y="1652430"/>
            <a:ext cx="7380000" cy="26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sng" cap="none" strike="noStrike">
              <a:solidFill>
                <a:srgbClr val="0B5394"/>
              </a:solidFill>
              <a:latin typeface="Oi"/>
              <a:ea typeface="Oi"/>
              <a:cs typeface="Oi"/>
              <a:sym typeface="Oi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000"/>
              <a:buFont typeface="Lato"/>
              <a:buChar char="●"/>
            </a:pPr>
            <a:r>
              <a:rPr b="0" i="0" lang="en" sz="20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Establish (or revisit) shared purpose, roles, and commitments</a:t>
            </a:r>
            <a:endParaRPr b="0" i="0" sz="20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000"/>
              <a:buFont typeface="Lato"/>
              <a:buChar char="●"/>
            </a:pPr>
            <a:r>
              <a:rPr b="0" i="0" lang="en" sz="20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Name redesign goals, history, context, and timelines</a:t>
            </a:r>
            <a:endParaRPr b="0" i="0" sz="20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000"/>
              <a:buFont typeface="Lato"/>
              <a:buChar char="●"/>
            </a:pPr>
            <a:r>
              <a:rPr b="0" i="0" lang="en" sz="20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Build relationships and align on operating norms with our new members</a:t>
            </a:r>
            <a:endParaRPr b="0" i="0" sz="20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"/>
          <p:cNvSpPr txBox="1"/>
          <p:nvPr>
            <p:ph type="title"/>
          </p:nvPr>
        </p:nvSpPr>
        <p:spPr>
          <a:xfrm>
            <a:off x="311700" y="255925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Purpose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5" name="Google Shape;105;p4"/>
          <p:cNvSpPr txBox="1"/>
          <p:nvPr/>
        </p:nvSpPr>
        <p:spPr>
          <a:xfrm>
            <a:off x="0" y="4804800"/>
            <a:ext cx="4256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1" lang="en" sz="10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Community Advisory Board Meeting: </a:t>
            </a:r>
            <a:r>
              <a:rPr b="0" i="1" lang="en" sz="10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January 2026</a:t>
            </a:r>
            <a:endParaRPr b="0" i="1" sz="1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6" name="Google Shape;106;p4"/>
          <p:cNvSpPr txBox="1"/>
          <p:nvPr/>
        </p:nvSpPr>
        <p:spPr>
          <a:xfrm>
            <a:off x="311700" y="1525756"/>
            <a:ext cx="8216700" cy="3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sng" cap="none" strike="noStrike">
              <a:solidFill>
                <a:srgbClr val="0B5394"/>
              </a:solidFill>
              <a:latin typeface="Oi"/>
              <a:ea typeface="Oi"/>
              <a:cs typeface="Oi"/>
              <a:sym typeface="O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" sz="19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The CAB provides a formal “seat at the table” for community stakeholders, including families, neighbors, and local voices </a:t>
            </a:r>
            <a:r>
              <a:rPr b="1" i="1" lang="en" sz="19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to ensure that the school redesign reflects the community’s needs.</a:t>
            </a:r>
            <a:endParaRPr b="1" i="1" sz="19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900"/>
              <a:buFont typeface="Lato"/>
              <a:buChar char="●"/>
            </a:pPr>
            <a:r>
              <a:rPr b="0" i="0" lang="en" sz="19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Advisory, not governance</a:t>
            </a:r>
            <a:endParaRPr b="0" i="0" sz="19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900"/>
              <a:buFont typeface="Lato"/>
              <a:buChar char="●"/>
            </a:pPr>
            <a:r>
              <a:rPr b="0" i="0" lang="en" sz="19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Ongoing, immersed involvement</a:t>
            </a:r>
            <a:endParaRPr b="0" i="0" sz="19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900"/>
              <a:buFont typeface="Lato"/>
              <a:buChar char="●"/>
            </a:pPr>
            <a:r>
              <a:rPr b="0" i="0" lang="en" sz="19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Collective responsibility and equity</a:t>
            </a:r>
            <a:endParaRPr b="0" i="0" sz="19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The work this team will do together </a:t>
            </a:r>
            <a:r>
              <a:rPr b="1" i="0" lang="en" sz="2000" u="sng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deeply matters</a:t>
            </a:r>
            <a:r>
              <a:rPr b="1" i="0" lang="en" sz="20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b="1" i="0" sz="20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"/>
          <p:cNvSpPr txBox="1"/>
          <p:nvPr>
            <p:ph type="title"/>
          </p:nvPr>
        </p:nvSpPr>
        <p:spPr>
          <a:xfrm>
            <a:off x="311700" y="255925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What the CAB is </a:t>
            </a:r>
            <a:r>
              <a:rPr i="1" lang="en">
                <a:latin typeface="Lato"/>
                <a:ea typeface="Lato"/>
                <a:cs typeface="Lato"/>
                <a:sym typeface="Lato"/>
              </a:rPr>
              <a:t>not</a:t>
            </a:r>
            <a:endParaRPr i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2" name="Google Shape;112;p5"/>
          <p:cNvSpPr txBox="1"/>
          <p:nvPr/>
        </p:nvSpPr>
        <p:spPr>
          <a:xfrm>
            <a:off x="0" y="4804800"/>
            <a:ext cx="4256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1" lang="en" sz="10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Community Advisory Board Meeting: </a:t>
            </a:r>
            <a:r>
              <a:rPr b="0" i="1" lang="en" sz="10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January 2026</a:t>
            </a:r>
            <a:endParaRPr b="0" i="1" sz="1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3" name="Google Shape;113;p5"/>
          <p:cNvSpPr txBox="1"/>
          <p:nvPr/>
        </p:nvSpPr>
        <p:spPr>
          <a:xfrm>
            <a:off x="311700" y="1525750"/>
            <a:ext cx="7195800" cy="3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B5394"/>
              </a:solidFill>
              <a:latin typeface="Oi"/>
              <a:ea typeface="Oi"/>
              <a:cs typeface="Oi"/>
              <a:sym typeface="Oi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Oi"/>
              <a:buChar char="●"/>
            </a:pPr>
            <a:r>
              <a:rPr b="0" i="0" lang="en" sz="18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The CAB is </a:t>
            </a:r>
            <a:r>
              <a:rPr b="1" i="1" lang="en" sz="18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not</a:t>
            </a:r>
            <a:r>
              <a:rPr b="1" i="0" lang="en" sz="18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 a decision-making body</a:t>
            </a:r>
            <a:endParaRPr b="1" i="0" sz="18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Oi"/>
              <a:buChar char="●"/>
            </a:pPr>
            <a:r>
              <a:rPr b="0" i="0" lang="en" sz="18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We are</a:t>
            </a:r>
            <a:r>
              <a:rPr b="1" i="0" lang="en" sz="18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b="1" i="1" lang="en" sz="18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not </a:t>
            </a:r>
            <a:r>
              <a:rPr b="1" i="0" lang="en" sz="18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a grievance or complaint board</a:t>
            </a:r>
            <a:endParaRPr b="1" i="0" sz="18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Oi"/>
              <a:buChar char="●"/>
            </a:pPr>
            <a:r>
              <a:rPr b="0" i="0" lang="en" sz="18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We are </a:t>
            </a:r>
            <a:r>
              <a:rPr b="1" i="1" lang="en" sz="18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not</a:t>
            </a:r>
            <a:r>
              <a:rPr b="1" i="0" lang="en" sz="18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 a substitute for formal community engagement</a:t>
            </a:r>
            <a:endParaRPr b="1" i="0" sz="18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Oi"/>
              <a:buChar char="●"/>
            </a:pPr>
            <a:r>
              <a:rPr b="0" i="0" lang="en" sz="18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We are</a:t>
            </a:r>
            <a:r>
              <a:rPr b="1" i="0" lang="en" sz="18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b="1" i="1" lang="en" sz="18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not </a:t>
            </a:r>
            <a:r>
              <a:rPr b="1" i="0" lang="en" sz="18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advocates for one group or special interest</a:t>
            </a:r>
            <a:endParaRPr b="1" i="0" sz="18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Oi"/>
              <a:buChar char="●"/>
            </a:pPr>
            <a:r>
              <a:rPr b="0" i="0" lang="en" sz="18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We are </a:t>
            </a:r>
            <a:r>
              <a:rPr b="1" i="1" lang="en" sz="18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not </a:t>
            </a:r>
            <a:r>
              <a:rPr b="1" i="0" lang="en" sz="18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responsible for managing or implementing redesign work</a:t>
            </a:r>
            <a:endParaRPr b="1" i="0" sz="18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"/>
          <p:cNvSpPr txBox="1"/>
          <p:nvPr>
            <p:ph type="title"/>
          </p:nvPr>
        </p:nvSpPr>
        <p:spPr>
          <a:xfrm>
            <a:off x="311700" y="255925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CAB Commitments</a:t>
            </a:r>
            <a:endParaRPr i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9" name="Google Shape;119;p6"/>
          <p:cNvSpPr txBox="1"/>
          <p:nvPr/>
        </p:nvSpPr>
        <p:spPr>
          <a:xfrm>
            <a:off x="0" y="4804800"/>
            <a:ext cx="4256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1" lang="en" sz="10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Community Advisory Board Meeting: </a:t>
            </a:r>
            <a:r>
              <a:rPr b="0" i="1" lang="en" sz="10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January 2026</a:t>
            </a:r>
            <a:endParaRPr b="0" i="1" sz="1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0" name="Google Shape;120;p6"/>
          <p:cNvSpPr txBox="1"/>
          <p:nvPr/>
        </p:nvSpPr>
        <p:spPr>
          <a:xfrm>
            <a:off x="3798750" y="1705950"/>
            <a:ext cx="4797000" cy="3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B5394"/>
              </a:solidFill>
              <a:latin typeface="Oi"/>
              <a:ea typeface="Oi"/>
              <a:cs typeface="Oi"/>
              <a:sym typeface="Oi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Oi"/>
              <a:buChar char="●"/>
            </a:pPr>
            <a:r>
              <a:rPr b="1" i="0" lang="en" sz="18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Centering students </a:t>
            </a:r>
            <a:r>
              <a:rPr b="0" i="0" lang="en" sz="18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above all else</a:t>
            </a:r>
            <a:endParaRPr b="0" i="0" sz="18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Oi"/>
              <a:buChar char="●"/>
            </a:pPr>
            <a:r>
              <a:rPr b="1" i="0" lang="en" sz="18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Listening deeply </a:t>
            </a:r>
            <a:r>
              <a:rPr b="0" i="0" lang="en" sz="18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to our community</a:t>
            </a:r>
            <a:endParaRPr b="0" i="0" sz="18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Oi"/>
              <a:buChar char="●"/>
            </a:pPr>
            <a:r>
              <a:rPr b="0" i="0" lang="en" sz="18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Being </a:t>
            </a:r>
            <a:r>
              <a:rPr b="1" i="0" lang="en" sz="18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solutions-oriented</a:t>
            </a:r>
            <a:endParaRPr b="1" i="0" sz="18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Oi"/>
              <a:buChar char="●"/>
            </a:pPr>
            <a:r>
              <a:rPr b="0" i="0" lang="en" sz="18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Rigorous i</a:t>
            </a:r>
            <a:r>
              <a:rPr b="1" i="0" lang="en" sz="18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nterrogation and curiosity</a:t>
            </a:r>
            <a:endParaRPr b="1" i="0" sz="18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Oi"/>
              <a:buChar char="●"/>
            </a:pPr>
            <a:r>
              <a:rPr b="1" i="0" lang="en" sz="18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Advocacy and representation</a:t>
            </a:r>
            <a:r>
              <a:rPr b="0" i="0" lang="en" sz="18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 of redesign efforts</a:t>
            </a:r>
            <a:endParaRPr b="0" i="0" sz="18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Oi"/>
              <a:buChar char="●"/>
            </a:pPr>
            <a:r>
              <a:rPr b="0" i="0" lang="en" sz="18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Upholding</a:t>
            </a:r>
            <a:r>
              <a:rPr b="1" i="0" lang="en" sz="18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 group norms</a:t>
            </a:r>
            <a:endParaRPr b="1" i="0" sz="18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1" name="Google Shape;121;p6"/>
          <p:cNvSpPr/>
          <p:nvPr/>
        </p:nvSpPr>
        <p:spPr>
          <a:xfrm>
            <a:off x="855825" y="1900213"/>
            <a:ext cx="2267100" cy="2102100"/>
          </a:xfrm>
          <a:prstGeom prst="ellipse">
            <a:avLst/>
          </a:prstGeom>
          <a:solidFill>
            <a:srgbClr val="0055A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sng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STUDENTS</a:t>
            </a:r>
            <a:endParaRPr b="1" i="0" sz="2000" u="sng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"/>
          <p:cNvSpPr txBox="1"/>
          <p:nvPr>
            <p:ph type="title"/>
          </p:nvPr>
        </p:nvSpPr>
        <p:spPr>
          <a:xfrm>
            <a:off x="311700" y="255925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CAB Commitments - logistical</a:t>
            </a:r>
            <a:endParaRPr i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7" name="Google Shape;127;p7"/>
          <p:cNvSpPr txBox="1"/>
          <p:nvPr/>
        </p:nvSpPr>
        <p:spPr>
          <a:xfrm>
            <a:off x="0" y="4804800"/>
            <a:ext cx="4256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1" lang="en" sz="10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Community Advisory Board Meeting: </a:t>
            </a:r>
            <a:r>
              <a:rPr b="0" i="1" lang="en" sz="10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January 2026</a:t>
            </a:r>
            <a:endParaRPr b="0" i="1" sz="1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8" name="Google Shape;128;p7"/>
          <p:cNvSpPr txBox="1"/>
          <p:nvPr/>
        </p:nvSpPr>
        <p:spPr>
          <a:xfrm>
            <a:off x="311700" y="1708200"/>
            <a:ext cx="7225800" cy="3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Oi"/>
              <a:buChar char="●"/>
            </a:pPr>
            <a:r>
              <a:rPr b="1" i="0" lang="en" sz="18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Showing up consistently,</a:t>
            </a:r>
            <a:r>
              <a:rPr b="0" i="0" lang="en" sz="18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 and being prepared and engaged</a:t>
            </a:r>
            <a:endParaRPr b="0" i="0" sz="18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Oi"/>
              <a:buChar char="●"/>
            </a:pPr>
            <a:r>
              <a:rPr b="1" i="0" lang="en" sz="18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Timely reading </a:t>
            </a:r>
            <a:r>
              <a:rPr b="0" i="0" lang="en" sz="18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of email correspondence and </a:t>
            </a:r>
            <a:r>
              <a:rPr b="1" i="0" lang="en" sz="18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timely response </a:t>
            </a:r>
            <a:r>
              <a:rPr b="0" i="0" lang="en" sz="18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to polls/surveys</a:t>
            </a:r>
            <a:endParaRPr b="0" i="0" sz="18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Oi"/>
              <a:buChar char="●"/>
            </a:pPr>
            <a:r>
              <a:rPr b="1" i="0" lang="en" sz="18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At least one meeting a month</a:t>
            </a:r>
            <a:r>
              <a:rPr b="0" i="0" lang="en" sz="18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; potential for more pending timeline</a:t>
            </a:r>
            <a:endParaRPr b="0" i="0" sz="18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Oi"/>
              <a:buChar char="●"/>
            </a:pPr>
            <a:r>
              <a:rPr b="1" i="0" lang="en" sz="18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Communication and sharing information</a:t>
            </a:r>
            <a:r>
              <a:rPr b="0" i="0" lang="en" sz="18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 with your constitutes (social media, emails, etc.)</a:t>
            </a:r>
            <a:endParaRPr b="0" i="0" sz="18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"/>
          <p:cNvSpPr txBox="1"/>
          <p:nvPr>
            <p:ph type="title"/>
          </p:nvPr>
        </p:nvSpPr>
        <p:spPr>
          <a:xfrm>
            <a:off x="311700" y="255925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What is redesign?</a:t>
            </a:r>
            <a:endParaRPr i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4" name="Google Shape;134;p8"/>
          <p:cNvSpPr txBox="1"/>
          <p:nvPr/>
        </p:nvSpPr>
        <p:spPr>
          <a:xfrm>
            <a:off x="0" y="4804800"/>
            <a:ext cx="4256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1" lang="en" sz="10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Community Advisory Board Meeting: January 2026</a:t>
            </a:r>
            <a:endParaRPr b="1" i="1" sz="1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35" name="Google Shape;13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1150" y="1933575"/>
            <a:ext cx="2520225" cy="252022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8"/>
          <p:cNvSpPr txBox="1"/>
          <p:nvPr/>
        </p:nvSpPr>
        <p:spPr>
          <a:xfrm>
            <a:off x="3288228" y="1835956"/>
            <a:ext cx="3213300" cy="28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4 years CSI → redesign to:</a:t>
            </a:r>
            <a:endParaRPr b="1" i="0" sz="20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1" i="0" sz="19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" sz="19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Fundamentally change underlying conditions and structures: </a:t>
            </a:r>
            <a:endParaRPr b="0" i="0" sz="19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900"/>
              <a:buFont typeface="Lato"/>
              <a:buChar char="●"/>
            </a:pPr>
            <a:r>
              <a:rPr b="0" i="0" lang="en" sz="19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Governance</a:t>
            </a:r>
            <a:endParaRPr b="0" i="0" sz="19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900"/>
              <a:buFont typeface="Lato"/>
              <a:buChar char="●"/>
            </a:pPr>
            <a:r>
              <a:rPr b="0" i="0" lang="en" sz="19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Instructional model</a:t>
            </a:r>
            <a:endParaRPr b="0" i="0" sz="19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900"/>
              <a:buFont typeface="Lato"/>
              <a:buChar char="●"/>
            </a:pPr>
            <a:r>
              <a:rPr b="0" i="0" lang="en" sz="19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Culture</a:t>
            </a:r>
            <a:endParaRPr b="0" i="0" sz="19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900"/>
              <a:buFont typeface="Lato"/>
              <a:buChar char="●"/>
            </a:pPr>
            <a:r>
              <a:rPr b="0" i="0" lang="en" sz="19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Resources </a:t>
            </a:r>
            <a:endParaRPr b="0" i="0" sz="19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7" name="Google Shape;137;p8"/>
          <p:cNvSpPr/>
          <p:nvPr/>
        </p:nvSpPr>
        <p:spPr>
          <a:xfrm>
            <a:off x="7086975" y="3783725"/>
            <a:ext cx="1846800" cy="1156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Oi"/>
              <a:ea typeface="Oi"/>
              <a:cs typeface="Oi"/>
              <a:sym typeface="Oi"/>
            </a:endParaRPr>
          </a:p>
        </p:txBody>
      </p:sp>
      <p:pic>
        <p:nvPicPr>
          <p:cNvPr id="138" name="Google Shape;138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48225" y="2100924"/>
            <a:ext cx="2185551" cy="2185524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8"/>
          <p:cNvSpPr txBox="1"/>
          <p:nvPr/>
        </p:nvSpPr>
        <p:spPr>
          <a:xfrm>
            <a:off x="6666680" y="4023950"/>
            <a:ext cx="21855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1" lang="en" sz="22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success for all</a:t>
            </a:r>
            <a:endParaRPr b="1" i="1" sz="22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9"/>
          <p:cNvSpPr txBox="1"/>
          <p:nvPr>
            <p:ph type="title"/>
          </p:nvPr>
        </p:nvSpPr>
        <p:spPr>
          <a:xfrm>
            <a:off x="311700" y="255925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Headlines of Redesign Process</a:t>
            </a:r>
            <a:endParaRPr i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5" name="Google Shape;145;p9"/>
          <p:cNvSpPr txBox="1"/>
          <p:nvPr/>
        </p:nvSpPr>
        <p:spPr>
          <a:xfrm>
            <a:off x="0" y="4804800"/>
            <a:ext cx="4256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1" lang="en" sz="10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Community Advisory Board Meeting: </a:t>
            </a:r>
            <a:r>
              <a:rPr b="0" i="1" lang="en" sz="10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January 2026</a:t>
            </a:r>
            <a:endParaRPr b="0" i="1" sz="1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6" name="Google Shape;146;p9"/>
          <p:cNvSpPr txBox="1"/>
          <p:nvPr/>
        </p:nvSpPr>
        <p:spPr>
          <a:xfrm>
            <a:off x="311700" y="1459436"/>
            <a:ext cx="7420800" cy="28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700"/>
              <a:buFont typeface="Lato"/>
              <a:buChar char="●"/>
            </a:pPr>
            <a:r>
              <a:rPr b="1" i="0" lang="en" sz="17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Four-Domain Framework:</a:t>
            </a:r>
            <a:r>
              <a:rPr b="0" i="0" lang="en" sz="17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 turnaround leadership, talent development, instructional transformation, and culture shift</a:t>
            </a:r>
            <a:endParaRPr b="0" i="0" sz="17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700"/>
              <a:buFont typeface="Lato"/>
              <a:buChar char="●"/>
            </a:pPr>
            <a:r>
              <a:rPr b="1" i="0" lang="en" sz="17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Phased Application &amp; Review:</a:t>
            </a:r>
            <a:r>
              <a:rPr b="0" i="0" lang="en" sz="17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 reviewed by independent reviewer based on a rubric aligned to four domains</a:t>
            </a:r>
            <a:endParaRPr b="0" i="0" sz="17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700"/>
              <a:buFont typeface="Lato"/>
              <a:buChar char="●"/>
            </a:pPr>
            <a:r>
              <a:rPr b="1" i="0" lang="en" sz="17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Approval Required: </a:t>
            </a:r>
            <a:r>
              <a:rPr b="0" i="0" lang="en" sz="17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must be approved by Rhode Island Council on Elementary and Secondary Education before implementation </a:t>
            </a:r>
            <a:endParaRPr b="0" i="0" sz="17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700"/>
              <a:buFont typeface="Lato"/>
              <a:buChar char="●"/>
            </a:pPr>
            <a:r>
              <a:rPr b="1" i="0" lang="en" sz="17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Implementation &amp; Relaunch:</a:t>
            </a:r>
            <a:r>
              <a:rPr b="0" i="0" lang="en" sz="17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 once approved, school will relaunch under the new improvement priorities </a:t>
            </a:r>
            <a:endParaRPr b="0" i="0" sz="17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